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35" r:id="rId3"/>
    <p:sldId id="336" r:id="rId4"/>
    <p:sldId id="339" r:id="rId5"/>
    <p:sldId id="337" r:id="rId6"/>
    <p:sldId id="340" r:id="rId7"/>
    <p:sldId id="341" r:id="rId8"/>
    <p:sldId id="338" r:id="rId9"/>
    <p:sldId id="343" r:id="rId10"/>
    <p:sldId id="351" r:id="rId11"/>
    <p:sldId id="352" r:id="rId12"/>
    <p:sldId id="353" r:id="rId13"/>
    <p:sldId id="355" r:id="rId14"/>
    <p:sldId id="356" r:id="rId15"/>
    <p:sldId id="333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93" r:id="rId37"/>
    <p:sldId id="389" r:id="rId38"/>
    <p:sldId id="390" r:id="rId39"/>
    <p:sldId id="391" r:id="rId40"/>
    <p:sldId id="370" r:id="rId41"/>
    <p:sldId id="359" r:id="rId42"/>
    <p:sldId id="371" r:id="rId43"/>
    <p:sldId id="361" r:id="rId44"/>
    <p:sldId id="362" r:id="rId45"/>
    <p:sldId id="363" r:id="rId46"/>
    <p:sldId id="364" r:id="rId47"/>
    <p:sldId id="365" r:id="rId48"/>
    <p:sldId id="388" r:id="rId49"/>
    <p:sldId id="383" r:id="rId50"/>
    <p:sldId id="384" r:id="rId51"/>
    <p:sldId id="385" r:id="rId52"/>
    <p:sldId id="386" r:id="rId53"/>
    <p:sldId id="39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EFC5EC-4F1B-4200-B66F-98D2B4254792}">
          <p14:sldIdLst>
            <p14:sldId id="256"/>
            <p14:sldId id="335"/>
            <p14:sldId id="336"/>
            <p14:sldId id="339"/>
            <p14:sldId id="337"/>
            <p14:sldId id="340"/>
            <p14:sldId id="341"/>
            <p14:sldId id="338"/>
            <p14:sldId id="343"/>
            <p14:sldId id="351"/>
            <p14:sldId id="352"/>
            <p14:sldId id="353"/>
            <p14:sldId id="355"/>
            <p14:sldId id="356"/>
            <p14:sldId id="333"/>
            <p14:sldId id="309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93"/>
            <p14:sldId id="389"/>
            <p14:sldId id="390"/>
            <p14:sldId id="391"/>
            <p14:sldId id="370"/>
            <p14:sldId id="359"/>
            <p14:sldId id="371"/>
            <p14:sldId id="361"/>
            <p14:sldId id="362"/>
            <p14:sldId id="363"/>
            <p14:sldId id="364"/>
            <p14:sldId id="365"/>
            <p14:sldId id="388"/>
            <p14:sldId id="383"/>
            <p14:sldId id="384"/>
            <p14:sldId id="385"/>
            <p14:sldId id="386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0303" autoAdjust="0"/>
  </p:normalViewPr>
  <p:slideViewPr>
    <p:cSldViewPr>
      <p:cViewPr varScale="1">
        <p:scale>
          <a:sx n="60" d="100"/>
          <a:sy n="60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B1C0-008A-48F1-AE3C-0842771645B8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82EA-7D69-41EC-A18F-A1DC65FAC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3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9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62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5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7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3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4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7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58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5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83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02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3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9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82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33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24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95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随着搜索引擎的逐渐成熟， 网络数据将可能成为下一代机器学习可以依赖的训练样本，来替代人工标机的样本。尽管很有希望，但网络数据（无论是图片还是视频）仍然很</a:t>
            </a:r>
            <a:r>
              <a:rPr lang="en-US" altLang="zh-CN" dirty="0" smtClean="0"/>
              <a:t>noise</a:t>
            </a:r>
            <a:r>
              <a:rPr lang="zh-CN" altLang="en-US" dirty="0" smtClean="0"/>
              <a:t>，直接使用效果不会好。这篇</a:t>
            </a:r>
            <a:r>
              <a:rPr lang="en-US" altLang="zh-CN" dirty="0" smtClean="0"/>
              <a:t>paper </a:t>
            </a:r>
            <a:r>
              <a:rPr lang="zh-CN" altLang="en-US" dirty="0" smtClean="0"/>
              <a:t>提出了如何有效的利用网络图片和视频的一些特点来协同去除</a:t>
            </a:r>
            <a:r>
              <a:rPr lang="en-US" altLang="zh-CN" dirty="0" smtClean="0"/>
              <a:t>noise</a:t>
            </a:r>
            <a:r>
              <a:rPr lang="zh-CN" altLang="en-US" dirty="0" smtClean="0"/>
              <a:t>的数据，来实现</a:t>
            </a:r>
            <a:r>
              <a:rPr lang="en-US" altLang="zh-CN" dirty="0" err="1" smtClean="0"/>
              <a:t>Webly</a:t>
            </a:r>
            <a:r>
              <a:rPr lang="en-US" altLang="zh-CN" dirty="0" smtClean="0"/>
              <a:t>-supervised video recognition</a:t>
            </a:r>
            <a:r>
              <a:rPr lang="zh-CN" altLang="en-US" dirty="0" smtClean="0"/>
              <a:t>。</a:t>
            </a: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83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Web images </a:t>
            </a:r>
            <a:r>
              <a:rPr lang="zh-CN" altLang="en-US" dirty="0" smtClean="0"/>
              <a:t>（上）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 </a:t>
            </a:r>
            <a:r>
              <a:rPr lang="en-US" altLang="zh-CN" dirty="0" smtClean="0"/>
              <a:t>Web video frames</a:t>
            </a:r>
            <a:r>
              <a:rPr lang="zh-CN" altLang="en-US" dirty="0" smtClean="0"/>
              <a:t>（下）</a:t>
            </a:r>
            <a:r>
              <a:rPr lang="en-US" altLang="zh-CN" dirty="0" smtClean="0"/>
              <a:t> </a:t>
            </a:r>
            <a:r>
              <a:rPr lang="zh-CN" altLang="en-US" dirty="0" smtClean="0"/>
              <a:t>跟</a:t>
            </a:r>
            <a:r>
              <a:rPr lang="en-US" altLang="zh-CN" dirty="0" smtClean="0"/>
              <a:t>query </a:t>
            </a:r>
            <a:r>
              <a:rPr lang="zh-CN" altLang="en-US" dirty="0" smtClean="0"/>
              <a:t>相关的</a:t>
            </a:r>
            <a:r>
              <a:rPr lang="en-US" altLang="zh-CN" dirty="0" smtClean="0"/>
              <a:t>visually </a:t>
            </a:r>
            <a:r>
              <a:rPr lang="zh-CN" altLang="en-US" dirty="0" smtClean="0"/>
              <a:t>很像，但不相关的部分（</a:t>
            </a:r>
            <a:r>
              <a:rPr lang="en-US" altLang="zh-CN" dirty="0" smtClean="0"/>
              <a:t>noise</a:t>
            </a:r>
            <a:r>
              <a:rPr lang="zh-CN" altLang="en-US" dirty="0" smtClean="0"/>
              <a:t>）却不太相同。</a:t>
            </a:r>
            <a:r>
              <a:rPr lang="en-US" altLang="zh-CN" dirty="0" smtClean="0"/>
              <a:t>Web image 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noise </a:t>
            </a:r>
            <a:r>
              <a:rPr lang="zh-CN" altLang="en-US" dirty="0" smtClean="0"/>
              <a:t>通常是一些剪切画或者白色背景的图，这些一般不会出现在</a:t>
            </a:r>
            <a:r>
              <a:rPr lang="en-US" altLang="zh-CN" dirty="0" smtClean="0"/>
              <a:t>video </a:t>
            </a:r>
            <a:r>
              <a:rPr lang="zh-CN" altLang="en-US" dirty="0" smtClean="0"/>
              <a:t>那些不相关的</a:t>
            </a:r>
            <a:r>
              <a:rPr lang="en-US" altLang="zh-CN" dirty="0" smtClean="0"/>
              <a:t>frame</a:t>
            </a:r>
            <a:r>
              <a:rPr lang="zh-CN" altLang="en-US" dirty="0" smtClean="0"/>
              <a:t>中。</a:t>
            </a:r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38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35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整个过程分为三个步骤。（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）先用</a:t>
            </a:r>
            <a:r>
              <a:rPr lang="en-US" altLang="zh-CN" dirty="0" smtClean="0"/>
              <a:t>raw web video frames train </a:t>
            </a:r>
            <a:r>
              <a:rPr lang="zh-CN" altLang="en-US" dirty="0" smtClean="0"/>
              <a:t>一个</a:t>
            </a:r>
            <a:r>
              <a:rPr lang="en-US" altLang="zh-CN" dirty="0" smtClean="0"/>
              <a:t>Lead network</a:t>
            </a:r>
            <a:r>
              <a:rPr lang="zh-CN" altLang="en-US" dirty="0" smtClean="0"/>
              <a:t>。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）再用这个</a:t>
            </a:r>
            <a:r>
              <a:rPr lang="en-US" altLang="zh-CN" dirty="0" smtClean="0"/>
              <a:t>train </a:t>
            </a:r>
            <a:r>
              <a:rPr lang="zh-CN" altLang="en-US" dirty="0" smtClean="0"/>
              <a:t>好的</a:t>
            </a:r>
            <a:r>
              <a:rPr lang="en-US" altLang="zh-CN" dirty="0" smtClean="0"/>
              <a:t>lead network </a:t>
            </a:r>
            <a:r>
              <a:rPr lang="zh-CN" altLang="en-US" dirty="0" smtClean="0"/>
              <a:t>去筛选高质量的网络图像。这些筛选好的图像将会用来</a:t>
            </a:r>
            <a:r>
              <a:rPr lang="en-US" altLang="zh-CN" dirty="0" smtClean="0"/>
              <a:t>update </a:t>
            </a:r>
            <a:r>
              <a:rPr lang="zh-CN" altLang="en-US" dirty="0" smtClean="0"/>
              <a:t>之前的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。这个过程叫做</a:t>
            </a:r>
            <a:r>
              <a:rPr lang="en-US" altLang="zh-CN" dirty="0" smtClean="0"/>
              <a:t>exceed network</a:t>
            </a:r>
            <a:r>
              <a:rPr lang="zh-CN" altLang="en-US" dirty="0" smtClean="0"/>
              <a:t>。 </a:t>
            </a:r>
            <a:r>
              <a:rPr lang="en-US" altLang="zh-CN" dirty="0" smtClean="0"/>
              <a:t>(3) train </a:t>
            </a:r>
            <a:r>
              <a:rPr lang="zh-CN" altLang="en-US" dirty="0" smtClean="0"/>
              <a:t>好的</a:t>
            </a:r>
            <a:r>
              <a:rPr lang="en-US" altLang="zh-CN" dirty="0" smtClean="0"/>
              <a:t>exceed network</a:t>
            </a:r>
            <a:r>
              <a:rPr lang="zh-CN" altLang="en-US" dirty="0" smtClean="0"/>
              <a:t>又可以反过来筛选相关的</a:t>
            </a:r>
            <a:r>
              <a:rPr lang="en-US" altLang="zh-CN" dirty="0" smtClean="0"/>
              <a:t>video frames</a:t>
            </a:r>
            <a:r>
              <a:rPr lang="zh-CN" altLang="en-US" dirty="0" smtClean="0"/>
              <a:t>。 筛选好的相关的</a:t>
            </a:r>
            <a:r>
              <a:rPr lang="en-US" altLang="zh-CN" dirty="0" smtClean="0"/>
              <a:t>video frames </a:t>
            </a:r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72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74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0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61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49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3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7" y="4559580"/>
            <a:ext cx="5851490" cy="431855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86197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7" y="4559580"/>
            <a:ext cx="5851490" cy="431855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09300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02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7" y="4559580"/>
            <a:ext cx="5851490" cy="431855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279692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7" y="4559580"/>
            <a:ext cx="5851490" cy="431855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96495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2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4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3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2B6F2BA-2150-4689-9482-73EBCACAB307}" type="slidenum">
              <a:rPr lang="zh-CN" altLang="en-US" sz="1300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zh-CN" sz="13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9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6A47-2FC8-4438-A32F-9162A8F0424E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C57A-5B64-4438-8D42-1313DA014B6B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1325-39A7-4D4D-B382-A305A9DE3F21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094D-348A-48AC-9873-EF82973CC272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2A-ED6F-4C99-A695-420676817C48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0065-229E-42F6-9C60-AEBAD36D9E72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1F8-E4C3-45B2-BF80-166A67FFA51F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4ED2-2193-4BA4-B61E-3E3F713CFB02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0414-A0E7-4C98-8048-4B731D7C990E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5ED4-04E7-474D-B161-B5576E116681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E477-871E-429C-A380-178172F8A034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6ED6-6ED0-48B3-BEE1-8D783E238620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6685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Scale Up Video Understanding</a:t>
            </a:r>
            <a:br>
              <a:rPr lang="en-US" altLang="zh-CN" dirty="0" smtClean="0"/>
            </a:br>
            <a:r>
              <a:rPr lang="en-US" altLang="zh-CN" dirty="0" smtClean="0"/>
              <a:t>with Deep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2800" cy="25146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M</a:t>
            </a:r>
            <a:r>
              <a:rPr lang="en-US" altLang="zh-CN" sz="2500" dirty="0" smtClean="0">
                <a:solidFill>
                  <a:schemeClr val="tx1"/>
                </a:solidFill>
              </a:rPr>
              <a:t>ay 30</a:t>
            </a:r>
            <a:r>
              <a:rPr lang="en-US" sz="2500" dirty="0" smtClean="0">
                <a:solidFill>
                  <a:schemeClr val="tx1"/>
                </a:solidFill>
              </a:rPr>
              <a:t>, 2016</a:t>
            </a:r>
          </a:p>
          <a:p>
            <a:endParaRPr lang="en-US" sz="2500" u="sng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C</a:t>
            </a:r>
            <a:r>
              <a:rPr lang="en-US" altLang="zh-CN" sz="2500" dirty="0" smtClean="0">
                <a:solidFill>
                  <a:schemeClr val="tx1"/>
                </a:solidFill>
              </a:rPr>
              <a:t>huang  </a:t>
            </a:r>
            <a:r>
              <a:rPr lang="en-US" altLang="zh-CN" sz="2500" dirty="0" err="1" smtClean="0">
                <a:solidFill>
                  <a:schemeClr val="tx1"/>
                </a:solidFill>
              </a:rPr>
              <a:t>Gan</a:t>
            </a:r>
            <a:endParaRPr lang="en-US" altLang="zh-CN" sz="2500" dirty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T</a:t>
            </a:r>
            <a:r>
              <a:rPr lang="en-US" altLang="zh-CN" sz="2500" dirty="0" smtClean="0">
                <a:solidFill>
                  <a:schemeClr val="tx1"/>
                </a:solidFill>
              </a:rPr>
              <a:t>singhua University</a:t>
            </a:r>
            <a:endParaRPr lang="en-US" sz="25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lide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11375cc-0c6b-406e-89e4-8cdcc6fcfa66" descr="C802196C-08A9-4E54-9CBF-7F16FDBD08AC@WV"/>
          <p:cNvPicPr>
            <a:picLocks noChangeAspect="1" noChangeArrowheads="1"/>
          </p:cNvPicPr>
          <p:nvPr/>
        </p:nvPicPr>
        <p:blipFill>
          <a:blip r:embed="rId3" cstate="print"/>
          <a:srcRect l="410" t="317"/>
          <a:stretch>
            <a:fillRect/>
          </a:stretch>
        </p:blipFill>
        <p:spPr bwMode="auto">
          <a:xfrm>
            <a:off x="609600" y="3886200"/>
            <a:ext cx="1976668" cy="25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10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1374"/>
            <a:ext cx="2672229" cy="156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2651316"/>
            <a:ext cx="2672229" cy="156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" y="4221258"/>
            <a:ext cx="2672229" cy="1569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76071"/>
            <a:ext cx="3733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3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Detection (MED)</a:t>
            </a:r>
          </a:p>
          <a:p>
            <a:pPr algn="ctr"/>
            <a:r>
              <a:rPr lang="en-US" sz="2400" dirty="0" smtClean="0"/>
              <a:t>IJCV’ 15, CVPR’15, AAAI’15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4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11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1374"/>
            <a:ext cx="2672229" cy="156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2651316"/>
            <a:ext cx="2672229" cy="156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" y="4221258"/>
            <a:ext cx="2672229" cy="1569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76071"/>
            <a:ext cx="3733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3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Detection (MED)</a:t>
            </a:r>
          </a:p>
          <a:p>
            <a:pPr algn="ctr"/>
            <a:r>
              <a:rPr lang="en-US" sz="2400" dirty="0" smtClean="0"/>
              <a:t>IJCV’ 15, CVPR’15, AAAI’15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876800" y="2743379"/>
            <a:ext cx="37338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2743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Third video snippet is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key evidence </a:t>
            </a:r>
            <a:r>
              <a:rPr lang="en-US" sz="2400" dirty="0" smtClean="0"/>
              <a:t>(</a:t>
            </a:r>
            <a:r>
              <a:rPr lang="en-US" sz="2400" i="1" dirty="0" smtClean="0"/>
              <a:t>blowing candle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67525" y="3369791"/>
            <a:ext cx="1671175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12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1374"/>
            <a:ext cx="2672229" cy="156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2651316"/>
            <a:ext cx="2672229" cy="156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" y="4221258"/>
            <a:ext cx="2672229" cy="1569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76071"/>
            <a:ext cx="3733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3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Detection (MED)</a:t>
            </a:r>
          </a:p>
          <a:p>
            <a:pPr algn="ctr"/>
            <a:r>
              <a:rPr lang="en-US" sz="2400" dirty="0"/>
              <a:t>AAAI’ </a:t>
            </a:r>
            <a:r>
              <a:rPr lang="en-US" sz="2400" dirty="0" smtClean="0"/>
              <a:t>15, CVPR’15, </a:t>
            </a:r>
            <a:r>
              <a:rPr lang="en-US" sz="2400" dirty="0"/>
              <a:t>IJCV’15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2743379"/>
            <a:ext cx="37338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2743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</a:t>
            </a:r>
            <a:endParaRPr lang="en-US" sz="2400" dirty="0" smtClean="0"/>
          </a:p>
          <a:p>
            <a:pPr algn="ctr"/>
            <a:r>
              <a:rPr lang="en-US" sz="2400" dirty="0" smtClean="0"/>
              <a:t>Recounting </a:t>
            </a:r>
            <a:r>
              <a:rPr lang="en-US" sz="2400" dirty="0"/>
              <a:t>(MER)</a:t>
            </a:r>
          </a:p>
          <a:p>
            <a:pPr algn="ctr"/>
            <a:r>
              <a:rPr lang="en-US" sz="2400" dirty="0"/>
              <a:t>CVPR’15, </a:t>
            </a:r>
            <a:r>
              <a:rPr lang="en-US" sz="2400" dirty="0" smtClean="0"/>
              <a:t>CVPR’16 submission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5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13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1374"/>
            <a:ext cx="2672229" cy="156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2651316"/>
            <a:ext cx="2672229" cy="156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" y="4221258"/>
            <a:ext cx="2672229" cy="1569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76071"/>
            <a:ext cx="3733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3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Detection (MED)</a:t>
            </a:r>
          </a:p>
          <a:p>
            <a:pPr algn="ctr"/>
            <a:r>
              <a:rPr lang="en-US" sz="2400" dirty="0"/>
              <a:t>AAAI’ 15 CVPR’15 IJCV’15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2743379"/>
            <a:ext cx="37338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2743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</a:t>
            </a:r>
            <a:endParaRPr lang="en-US" sz="2400" dirty="0" smtClean="0"/>
          </a:p>
          <a:p>
            <a:pPr algn="ctr"/>
            <a:r>
              <a:rPr lang="en-US" sz="2400" dirty="0" smtClean="0"/>
              <a:t>Recounting </a:t>
            </a:r>
            <a:r>
              <a:rPr lang="en-US" sz="2400" dirty="0"/>
              <a:t>(MER)</a:t>
            </a:r>
          </a:p>
          <a:p>
            <a:pPr algn="ctr"/>
            <a:r>
              <a:rPr lang="en-US" sz="2400" dirty="0"/>
              <a:t>CVPR’15, ICCV’15 submission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4724400"/>
            <a:ext cx="3733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47432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Woman hugs girl.</a:t>
            </a:r>
          </a:p>
          <a:p>
            <a:pPr algn="ctr"/>
            <a:r>
              <a:rPr lang="en-US" sz="2400" dirty="0"/>
              <a:t>Girl sings a song.</a:t>
            </a:r>
          </a:p>
          <a:p>
            <a:pPr algn="ctr"/>
            <a:r>
              <a:rPr lang="en-US" sz="2400" dirty="0"/>
              <a:t>Girl blows candles.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129428" y="1866344"/>
            <a:ext cx="1747371" cy="3315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3" idx="3"/>
          </p:cNvCxnSpPr>
          <p:nvPr/>
        </p:nvCxnSpPr>
        <p:spPr>
          <a:xfrm flipH="1" flipV="1">
            <a:off x="3129427" y="3436287"/>
            <a:ext cx="1747372" cy="1745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29426" y="5181600"/>
            <a:ext cx="1747374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14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1374"/>
            <a:ext cx="2672229" cy="156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2651316"/>
            <a:ext cx="2672229" cy="156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" y="4221258"/>
            <a:ext cx="2672229" cy="1569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76071"/>
            <a:ext cx="3733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53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Detection (MED)</a:t>
            </a:r>
          </a:p>
          <a:p>
            <a:pPr algn="ctr"/>
            <a:r>
              <a:rPr lang="en-US" sz="2400" dirty="0" smtClean="0"/>
              <a:t>IJCV’ 15, CVPR’15, AAAI’15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876800" y="2743379"/>
            <a:ext cx="37338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2743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Multimedia Event </a:t>
            </a:r>
            <a:endParaRPr lang="en-US" sz="2400" dirty="0" smtClean="0"/>
          </a:p>
          <a:p>
            <a:pPr algn="ctr"/>
            <a:r>
              <a:rPr lang="en-US" sz="2400" dirty="0" smtClean="0"/>
              <a:t>Recounting </a:t>
            </a:r>
            <a:r>
              <a:rPr lang="en-US" sz="2400" dirty="0"/>
              <a:t>(MER)</a:t>
            </a:r>
          </a:p>
          <a:p>
            <a:pPr algn="ctr"/>
            <a:r>
              <a:rPr lang="en-US" sz="2400" dirty="0"/>
              <a:t>CVPR’15, </a:t>
            </a:r>
            <a:r>
              <a:rPr lang="en-US" sz="2400" dirty="0" smtClean="0"/>
              <a:t>CVPR’16 </a:t>
            </a:r>
            <a:r>
              <a:rPr lang="en-US" sz="2400" dirty="0"/>
              <a:t>submission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4724400"/>
            <a:ext cx="3733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485282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Video Transaction</a:t>
            </a:r>
            <a:endParaRPr lang="en-US" sz="2400" dirty="0"/>
          </a:p>
          <a:p>
            <a:r>
              <a:rPr lang="en-US" sz="2400" dirty="0" smtClean="0"/>
              <a:t>ICCV’15, AAAI’16 submission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6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DevNet</a:t>
            </a:r>
            <a:r>
              <a:rPr lang="en-US" altLang="zh-CN" dirty="0"/>
              <a:t>: A Deep Event Network for </a:t>
            </a:r>
            <a:br>
              <a:rPr lang="en-US" altLang="zh-CN" dirty="0"/>
            </a:br>
            <a:r>
              <a:rPr lang="en-US" altLang="zh-CN" dirty="0"/>
              <a:t>Multimedia Event Detection</a:t>
            </a:r>
            <a:br>
              <a:rPr lang="en-US" altLang="zh-CN" dirty="0"/>
            </a:br>
            <a:r>
              <a:rPr lang="en-US" altLang="zh-CN" dirty="0"/>
              <a:t>and Evidence Recounting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5117614"/>
            <a:ext cx="4191000" cy="563768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CVPR 2015</a:t>
            </a:r>
          </a:p>
          <a:p>
            <a:endParaRPr lang="en-US" sz="2500" u="sng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Slide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11375cc-0c6b-406e-89e4-8cdcc6fcfa66" descr="C802196C-08A9-4E54-9CBF-7F16FDBD08AC@WV"/>
          <p:cNvPicPr>
            <a:picLocks noChangeAspect="1" noChangeArrowheads="1"/>
          </p:cNvPicPr>
          <p:nvPr/>
        </p:nvPicPr>
        <p:blipFill>
          <a:blip r:embed="rId3" cstate="print"/>
          <a:srcRect l="410" t="317"/>
          <a:stretch>
            <a:fillRect/>
          </a:stretch>
        </p:blipFill>
        <p:spPr bwMode="auto">
          <a:xfrm>
            <a:off x="609600" y="3886200"/>
            <a:ext cx="1976668" cy="25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AAFA051-C2DD-409C-8746-486B38538EF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16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>Outline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1800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3027363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480468" y="183753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17414" name="AutoShape 48"/>
          <p:cNvSpPr>
            <a:spLocks noChangeArrowheads="1"/>
          </p:cNvSpPr>
          <p:nvPr/>
        </p:nvSpPr>
        <p:spPr bwMode="gray">
          <a:xfrm>
            <a:off x="1843057" y="4096122"/>
            <a:ext cx="4356552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b="1" dirty="0" smtClean="0">
                <a:ea typeface="宋体" pitchFamily="2" charset="-122"/>
              </a:rPr>
              <a:t>Experiment  Results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17416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796038" y="2996952"/>
            <a:ext cx="7308304" cy="508001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sz="1800" b="1" dirty="0" smtClean="0">
                <a:ea typeface="宋体" pitchFamily="2" charset="-122"/>
              </a:rPr>
              <a:t>Approach</a:t>
            </a:r>
            <a:endParaRPr lang="en-US" altLang="zh-CN" b="1" dirty="0" smtClean="0">
              <a:ea typeface="宋体" pitchFamily="2" charset="-122"/>
            </a:endParaRPr>
          </a:p>
        </p:txBody>
      </p:sp>
      <p:sp>
        <p:nvSpPr>
          <p:cNvPr id="17418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66101" y="1852613"/>
            <a:ext cx="5387707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altLang="zh-CN" sz="1800" b="1" dirty="0" smtClean="0">
              <a:ea typeface="宋体" pitchFamily="2" charset="-122"/>
            </a:endParaRPr>
          </a:p>
          <a:p>
            <a:pPr algn="l" eaLnBrk="0" hangingPunct="0">
              <a:defRPr/>
            </a:pPr>
            <a:r>
              <a:rPr lang="en-US" altLang="zh-CN" sz="1800" b="1" dirty="0" smtClean="0">
                <a:ea typeface="宋体" pitchFamily="2" charset="-122"/>
              </a:rPr>
              <a:t>Introduction</a:t>
            </a:r>
            <a:endParaRPr lang="zh-CN" altLang="en-US" sz="1800" b="1" dirty="0" smtClean="0">
              <a:ea typeface="宋体" pitchFamily="2" charset="-122"/>
            </a:endParaRPr>
          </a:p>
          <a:p>
            <a:pPr algn="l" eaLnBrk="0" hangingPunct="0">
              <a:defRPr/>
            </a:pPr>
            <a:endParaRPr lang="en-US" altLang="zh-CN" sz="1800" b="1" dirty="0">
              <a:ea typeface="宋体" pitchFamily="2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00113" y="1968500"/>
            <a:ext cx="381000" cy="381000"/>
            <a:chOff x="2078" y="1680"/>
            <a:chExt cx="1615" cy="1615"/>
          </a:xfrm>
        </p:grpSpPr>
        <p:sp>
          <p:nvSpPr>
            <p:cNvPr id="1437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476375" y="3025775"/>
            <a:ext cx="381000" cy="381000"/>
            <a:chOff x="2078" y="1680"/>
            <a:chExt cx="1615" cy="1615"/>
          </a:xfrm>
        </p:grpSpPr>
        <p:sp>
          <p:nvSpPr>
            <p:cNvPr id="143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74788" y="4141788"/>
            <a:ext cx="381000" cy="381000"/>
            <a:chOff x="2078" y="1680"/>
            <a:chExt cx="1615" cy="1615"/>
          </a:xfrm>
        </p:grpSpPr>
        <p:sp>
          <p:nvSpPr>
            <p:cNvPr id="1436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042988" y="5280025"/>
            <a:ext cx="355600" cy="381000"/>
            <a:chOff x="2078" y="1680"/>
            <a:chExt cx="1615" cy="1615"/>
          </a:xfrm>
        </p:grpSpPr>
        <p:sp>
          <p:nvSpPr>
            <p:cNvPr id="1435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sp>
        <p:nvSpPr>
          <p:cNvPr id="39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427527" y="5216542"/>
            <a:ext cx="4440618" cy="50799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/>
            <a:r>
              <a:rPr lang="en-US" altLang="zh-CN" sz="1800" b="1" dirty="0" smtClean="0"/>
              <a:t>Further Work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41202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AAFA051-C2DD-409C-8746-486B38538EF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17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>Outline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1800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3027363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480468" y="183753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17414" name="AutoShape 48"/>
          <p:cNvSpPr>
            <a:spLocks noChangeArrowheads="1"/>
          </p:cNvSpPr>
          <p:nvPr/>
        </p:nvSpPr>
        <p:spPr bwMode="gray">
          <a:xfrm>
            <a:off x="1843057" y="4096122"/>
            <a:ext cx="4356552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b="1" dirty="0" smtClean="0">
                <a:solidFill>
                  <a:schemeClr val="bg1"/>
                </a:solidFill>
                <a:ea typeface="宋体" pitchFamily="2" charset="-122"/>
              </a:rPr>
              <a:t>Experiment  Results</a:t>
            </a:r>
            <a:endParaRPr lang="en-US" altLang="zh-CN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7416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796038" y="2996952"/>
            <a:ext cx="7308304" cy="508001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Approach</a:t>
            </a:r>
            <a:endParaRPr lang="en-US" altLang="zh-CN" b="1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7418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66101" y="1852613"/>
            <a:ext cx="5387707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altLang="zh-CN" sz="1800" b="1" dirty="0" smtClean="0">
              <a:ea typeface="宋体" pitchFamily="2" charset="-122"/>
            </a:endParaRPr>
          </a:p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ea typeface="宋体" pitchFamily="2" charset="-122"/>
              </a:rPr>
              <a:t>Introduction</a:t>
            </a:r>
            <a:endParaRPr lang="zh-CN" altLang="en-US" sz="1800" b="1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 eaLnBrk="0" hangingPunct="0">
              <a:defRPr/>
            </a:pPr>
            <a:endParaRPr lang="en-US" altLang="zh-CN" sz="1800" b="1" dirty="0">
              <a:ea typeface="宋体" pitchFamily="2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00113" y="1968500"/>
            <a:ext cx="381000" cy="381000"/>
            <a:chOff x="2078" y="1680"/>
            <a:chExt cx="1615" cy="1615"/>
          </a:xfrm>
        </p:grpSpPr>
        <p:sp>
          <p:nvSpPr>
            <p:cNvPr id="1437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476375" y="3025775"/>
            <a:ext cx="381000" cy="381000"/>
            <a:chOff x="2078" y="1680"/>
            <a:chExt cx="1615" cy="1615"/>
          </a:xfrm>
        </p:grpSpPr>
        <p:sp>
          <p:nvSpPr>
            <p:cNvPr id="143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74788" y="4141788"/>
            <a:ext cx="381000" cy="381000"/>
            <a:chOff x="2078" y="1680"/>
            <a:chExt cx="1615" cy="1615"/>
          </a:xfrm>
        </p:grpSpPr>
        <p:sp>
          <p:nvSpPr>
            <p:cNvPr id="1436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042988" y="5280025"/>
            <a:ext cx="355600" cy="381000"/>
            <a:chOff x="2078" y="1680"/>
            <a:chExt cx="1615" cy="1615"/>
          </a:xfrm>
        </p:grpSpPr>
        <p:sp>
          <p:nvSpPr>
            <p:cNvPr id="1435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sp>
        <p:nvSpPr>
          <p:cNvPr id="39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427527" y="5216542"/>
            <a:ext cx="4440618" cy="50799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/>
            <a:r>
              <a:rPr lang="en-US" altLang="zh-CN" sz="1800" b="1" dirty="0" smtClean="0">
                <a:solidFill>
                  <a:schemeClr val="bg1"/>
                </a:solidFill>
              </a:rPr>
              <a:t>Further work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216182"/>
            <a:ext cx="8642350" cy="66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Given a video for testing,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 only provides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event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 but also spatial-temporal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key evidences that lead to the decision.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18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3600"/>
            <a:ext cx="6768752" cy="38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922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Challenge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 have video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 labels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while the key evidences usually take place at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frame levels.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of collection and annotation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spatial-temporal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key evidences is generally extremely high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 video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sequences of the same event may have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dramatic variations. We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hardly utilize the rigid templates or rules to localize the key evidences.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19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533400"/>
            <a:ext cx="46101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838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Video </a:t>
            </a:r>
            <a:r>
              <a:rPr lang="en-US" sz="3600" b="1" dirty="0" smtClean="0"/>
              <a:t>capturing devices </a:t>
            </a:r>
            <a:r>
              <a:rPr lang="en-US" sz="3600" b="1" dirty="0"/>
              <a:t>are </a:t>
            </a:r>
            <a:r>
              <a:rPr lang="en-US" sz="3600" b="1" dirty="0" smtClean="0"/>
              <a:t>more affordable </a:t>
            </a:r>
            <a:r>
              <a:rPr lang="en-US" sz="3600" b="1" dirty="0"/>
              <a:t>and</a:t>
            </a:r>
          </a:p>
          <a:p>
            <a:pPr algn="ctr"/>
            <a:r>
              <a:rPr lang="en-US" sz="3600" b="1" dirty="0"/>
              <a:t>portable than </a:t>
            </a:r>
            <a:r>
              <a:rPr lang="en-US" sz="3600" b="1" dirty="0" smtClean="0"/>
              <a:t>ever.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22800" y="3962400"/>
            <a:ext cx="45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64% of </a:t>
            </a:r>
            <a:r>
              <a:rPr lang="en-US" sz="3600" dirty="0" smtClean="0"/>
              <a:t>American adults own </a:t>
            </a:r>
            <a:r>
              <a:rPr lang="en-US" sz="3600" dirty="0"/>
              <a:t>a smartphone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59269"/>
            <a:ext cx="53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St. Peter’s square, Vatican</a:t>
            </a:r>
          </a:p>
        </p:txBody>
      </p:sp>
    </p:spTree>
    <p:extLst>
      <p:ext uri="{BB962C8B-B14F-4D97-AF65-F5344CB8AC3E}">
        <p14:creationId xmlns:p14="http://schemas.microsoft.com/office/powerpoint/2010/main" val="2466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AAFA051-C2DD-409C-8746-486B38538EF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20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>Outline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1800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3027363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480468" y="183753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17414" name="AutoShape 48"/>
          <p:cNvSpPr>
            <a:spLocks noChangeArrowheads="1"/>
          </p:cNvSpPr>
          <p:nvPr/>
        </p:nvSpPr>
        <p:spPr bwMode="gray">
          <a:xfrm>
            <a:off x="1843057" y="4096122"/>
            <a:ext cx="4356552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b="1" dirty="0" smtClean="0">
                <a:solidFill>
                  <a:schemeClr val="bg1"/>
                </a:solidFill>
                <a:ea typeface="宋体" pitchFamily="2" charset="-122"/>
              </a:rPr>
              <a:t>Experiment  Results</a:t>
            </a:r>
            <a:endParaRPr lang="en-US" altLang="zh-CN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7416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796038" y="2996952"/>
            <a:ext cx="7308304" cy="508001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ea typeface="宋体" pitchFamily="2" charset="-122"/>
              </a:rPr>
              <a:t>Approach</a:t>
            </a:r>
            <a:endParaRPr lang="en-US" altLang="zh-CN" b="1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418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66101" y="1852613"/>
            <a:ext cx="5387707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altLang="zh-CN" sz="1800" b="1" dirty="0" smtClean="0">
              <a:ea typeface="宋体" pitchFamily="2" charset="-122"/>
            </a:endParaRPr>
          </a:p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Introduction</a:t>
            </a:r>
            <a:endParaRPr lang="zh-CN" altLang="en-US" sz="1800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 algn="l" eaLnBrk="0" hangingPunct="0">
              <a:defRPr/>
            </a:pPr>
            <a:endParaRPr lang="en-US" altLang="zh-CN" sz="1800" b="1" dirty="0">
              <a:ea typeface="宋体" pitchFamily="2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00113" y="1968500"/>
            <a:ext cx="381000" cy="381000"/>
            <a:chOff x="2078" y="1680"/>
            <a:chExt cx="1615" cy="1615"/>
          </a:xfrm>
        </p:grpSpPr>
        <p:sp>
          <p:nvSpPr>
            <p:cNvPr id="1437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476375" y="3025775"/>
            <a:ext cx="381000" cy="381000"/>
            <a:chOff x="2078" y="1680"/>
            <a:chExt cx="1615" cy="1615"/>
          </a:xfrm>
        </p:grpSpPr>
        <p:sp>
          <p:nvSpPr>
            <p:cNvPr id="143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74788" y="4141788"/>
            <a:ext cx="381000" cy="381000"/>
            <a:chOff x="2078" y="1680"/>
            <a:chExt cx="1615" cy="1615"/>
          </a:xfrm>
        </p:grpSpPr>
        <p:sp>
          <p:nvSpPr>
            <p:cNvPr id="1436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042988" y="5280025"/>
            <a:ext cx="355600" cy="381000"/>
            <a:chOff x="2078" y="1680"/>
            <a:chExt cx="1615" cy="1615"/>
          </a:xfrm>
        </p:grpSpPr>
        <p:sp>
          <p:nvSpPr>
            <p:cNvPr id="1435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sp>
        <p:nvSpPr>
          <p:cNvPr id="39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427527" y="5216542"/>
            <a:ext cx="4440618" cy="50799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/>
            <a:r>
              <a:rPr lang="en-US" altLang="zh-CN" sz="1800" b="1" dirty="0" smtClean="0">
                <a:solidFill>
                  <a:schemeClr val="bg1"/>
                </a:solidFill>
              </a:rPr>
              <a:t>Further Work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1122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Event detection and recounting Framework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training: pre-training and fine-tuning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Feature extraction: forward pass the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(Event Detection)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Spatial-temporal saliency map: backward pass the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(Evidence Recounting)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21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1114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training Framework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Pre-training: initial the parameters using the large-scale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ImageNet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data.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Fine-tuning: using MED videos to adjust the parameters for the video event detection task.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2400" dirty="0"/>
              <a:t>Ross </a:t>
            </a:r>
            <a:r>
              <a:rPr lang="en-US" sz="2400" dirty="0" err="1" smtClean="0"/>
              <a:t>Girshick</a:t>
            </a:r>
            <a:r>
              <a:rPr lang="en-US" sz="2400" dirty="0" smtClean="0"/>
              <a:t> </a:t>
            </a:r>
            <a:r>
              <a:rPr lang="en-US" sz="2400" dirty="0"/>
              <a:t>et al.</a:t>
            </a:r>
            <a:r>
              <a:rPr lang="en-US" sz="2400" dirty="0" smtClean="0"/>
              <a:t>  “Rich </a:t>
            </a:r>
            <a:r>
              <a:rPr lang="en-US" sz="2400" dirty="0"/>
              <a:t>feature hierarchies for accurate object detection and semantic </a:t>
            </a:r>
            <a:r>
              <a:rPr lang="en-US" sz="2400" dirty="0" smtClean="0"/>
              <a:t>segmentation.”    CVPR, 2014.</a:t>
            </a:r>
            <a:endParaRPr lang="en-US" sz="2400" dirty="0"/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22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76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pre-training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Architecture: conv64-conv192-conv384-conv384-conv384-conv384-conv384-conv384-conv384-full4096-full4096-full1000</a:t>
            </a: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ILSVRC2014 validation </a:t>
            </a:r>
            <a:r>
              <a:rPr lang="en-US" altLang="zh-C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set, the network achieves the top-1/top-5 classification error of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29.7% / 10.5%.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23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" y="1653232"/>
            <a:ext cx="8840434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767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fine-tuning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a) Input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Single image -&gt; multiple key frames 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24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" y="1653232"/>
            <a:ext cx="8840434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81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fine-tuning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b) Remove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last fully connected layer.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25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" y="1653232"/>
            <a:ext cx="8840434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92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fine-tuning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c)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cross-frame max pooling layer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added between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last fully connected layer and the classifier layer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aggregate the video-level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representation. </a:t>
            </a:r>
            <a:endParaRPr lang="en-US" altLang="zh-CN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26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" y="1653232"/>
            <a:ext cx="8840434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81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fine-tuning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d)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Replace the classifier layer 1000-way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softmax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20-class independent multiple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regression.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27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" y="1653232"/>
            <a:ext cx="8840434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1196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Event detection framework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Extracting key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frames.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Extracting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the features of the last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fully-connected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 after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max-pooling for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representation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 normalize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features to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 the l2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norm equal to 1.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 event classifier: SVM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kernel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ridge regression (KR)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chi2 kernel are used.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28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96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Spatial-temporal saliency map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simple case in which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detection score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event class c is linear with respect to the video pixels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Karen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Simonyan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al. “Deep Inside Convolutional Networks: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Visualising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Image Classification Models and Saliency Maps”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ICLR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workshop 2014.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29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627199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292100"/>
            <a:ext cx="5289145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055567"/>
            <a:ext cx="4049987" cy="4964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199" y="4038600"/>
            <a:ext cx="3319331" cy="2676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6200" y="12192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People also </a:t>
            </a:r>
            <a:r>
              <a:rPr lang="en-US" sz="4000" b="1" dirty="0" smtClean="0"/>
              <a:t>love to share their</a:t>
            </a:r>
            <a:r>
              <a:rPr lang="en-US" sz="4000" b="1" dirty="0"/>
              <a:t> </a:t>
            </a:r>
            <a:r>
              <a:rPr lang="en-US" sz="4000" b="1" dirty="0" smtClean="0"/>
              <a:t>videos</a:t>
            </a:r>
            <a:r>
              <a:rPr lang="en-US" sz="4000" b="1" dirty="0"/>
              <a:t>!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-8917" y="4572000"/>
            <a:ext cx="35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300 hours of new YouTube</a:t>
            </a:r>
          </a:p>
          <a:p>
            <a:pPr algn="ctr"/>
            <a:r>
              <a:rPr lang="en-US" sz="2400" dirty="0"/>
              <a:t>video every minute</a:t>
            </a:r>
          </a:p>
        </p:txBody>
      </p:sp>
    </p:spTree>
    <p:extLst>
      <p:ext uri="{BB962C8B-B14F-4D97-AF65-F5344CB8AC3E}">
        <p14:creationId xmlns:p14="http://schemas.microsoft.com/office/powerpoint/2010/main" val="17077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1395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711200" indent="-711200" algn="l" eaLnBrk="0" hangingPunct="0">
                  <a:spcBef>
                    <a:spcPct val="20000"/>
                  </a:spcBef>
                  <a:buClr>
                    <a:srgbClr val="6699FF"/>
                  </a:buClr>
                  <a:buFont typeface="Wingdings" pitchFamily="2" charset="2"/>
                  <a:buChar char="v"/>
                </a:pP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Spatial-temporal saliency map</a:t>
                </a:r>
              </a:p>
              <a:p>
                <a:pPr marL="711200" indent="-711200" algn="l" eaLnBrk="0" hangingPunct="0">
                  <a:spcBef>
                    <a:spcPct val="20000"/>
                  </a:spcBef>
                  <a:buClr>
                    <a:srgbClr val="6699FF"/>
                  </a:buClr>
                  <a:buFont typeface="Wingdings" pitchFamily="2" charset="2"/>
                  <a:buChar char="v"/>
                </a:pPr>
                <a:endPara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In the case of a deep CNN, however, the class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score is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 highly nonlinear function of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video pixels.</a:t>
                </a:r>
                <a:endPara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However, we can also get the derivative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with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respect to each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pixel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by backpropagation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magnitude of the derivative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indicates which pixels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within the video need to be changed the least to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affect the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class score the most. </a:t>
                </a:r>
                <a:endPara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We can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expect that such pixels are the spatial-temporal key evidences to detect this event.</a:t>
                </a: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endPara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endPara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endPara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endParaRPr lang="en-US" altLang="zh-C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11200" indent="-711200" algn="l" eaLnBrk="0" hangingPunct="0">
                  <a:spcBef>
                    <a:spcPct val="20000"/>
                  </a:spcBef>
                  <a:buClr>
                    <a:srgbClr val="6699FF"/>
                  </a:buClr>
                </a:pP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		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altLang="zh-C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908050"/>
                <a:ext cx="8642350" cy="13954589"/>
              </a:xfrm>
              <a:prstGeom prst="rect">
                <a:avLst/>
              </a:prstGeom>
              <a:blipFill rotWithShape="0">
                <a:blip r:embed="rId4"/>
                <a:stretch>
                  <a:fillRect l="-1199" t="-481" r="-19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30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1009512" cy="466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39155" y="2780928"/>
                <a:ext cx="797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155" y="2780928"/>
                <a:ext cx="797141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130357" r="-68702" b="-20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2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124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Evidence recounting framework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Extracting key frames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Spatial-temporal saliency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map:  given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event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 we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interested in, we perform a backward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 based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DevNet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 to assign to each pixel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testing video a 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saliency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Selecting informative key frames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for each key frame, we compute the average of the saliency scores of all pixels and use it as the key-frame level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saliency score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Segmenting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discriminative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regions: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spatial saliency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maps of the selected key frames for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initialization and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apply graph-cut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discriminative regions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spatial key evidences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31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AAFA051-C2DD-409C-8746-486B38538EF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32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>Outline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1800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3027363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480468" y="183753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17414" name="AutoShape 48"/>
          <p:cNvSpPr>
            <a:spLocks noChangeArrowheads="1"/>
          </p:cNvSpPr>
          <p:nvPr/>
        </p:nvSpPr>
        <p:spPr bwMode="gray">
          <a:xfrm>
            <a:off x="1843057" y="4096122"/>
            <a:ext cx="4356552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Experiment  Results</a:t>
            </a:r>
            <a:endParaRPr lang="en-US" altLang="zh-CN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416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796038" y="2996952"/>
            <a:ext cx="7308304" cy="508001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Approach</a:t>
            </a:r>
            <a:endParaRPr lang="en-US" altLang="zh-CN" b="1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7418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66101" y="1852613"/>
            <a:ext cx="5387707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altLang="zh-CN" sz="1800" b="1" dirty="0" smtClean="0">
              <a:ea typeface="宋体" pitchFamily="2" charset="-122"/>
            </a:endParaRPr>
          </a:p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Introduction</a:t>
            </a:r>
            <a:endParaRPr lang="zh-CN" altLang="en-US" sz="1800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 algn="l" eaLnBrk="0" hangingPunct="0">
              <a:defRPr/>
            </a:pPr>
            <a:endParaRPr lang="en-US" altLang="zh-CN" sz="1800" b="1" dirty="0">
              <a:ea typeface="宋体" pitchFamily="2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00113" y="1968500"/>
            <a:ext cx="381000" cy="381000"/>
            <a:chOff x="2078" y="1680"/>
            <a:chExt cx="1615" cy="1615"/>
          </a:xfrm>
        </p:grpSpPr>
        <p:sp>
          <p:nvSpPr>
            <p:cNvPr id="1437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476375" y="3025775"/>
            <a:ext cx="381000" cy="381000"/>
            <a:chOff x="2078" y="1680"/>
            <a:chExt cx="1615" cy="1615"/>
          </a:xfrm>
        </p:grpSpPr>
        <p:sp>
          <p:nvSpPr>
            <p:cNvPr id="143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74788" y="4141788"/>
            <a:ext cx="381000" cy="381000"/>
            <a:chOff x="2078" y="1680"/>
            <a:chExt cx="1615" cy="1615"/>
          </a:xfrm>
        </p:grpSpPr>
        <p:sp>
          <p:nvSpPr>
            <p:cNvPr id="1436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042988" y="5280025"/>
            <a:ext cx="355600" cy="381000"/>
            <a:chOff x="2078" y="1680"/>
            <a:chExt cx="1615" cy="1615"/>
          </a:xfrm>
        </p:grpSpPr>
        <p:sp>
          <p:nvSpPr>
            <p:cNvPr id="1435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sp>
        <p:nvSpPr>
          <p:cNvPr id="39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427527" y="5216542"/>
            <a:ext cx="4440618" cy="50799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/>
            <a:r>
              <a:rPr lang="en-US" altLang="zh-CN" sz="1800" b="1" dirty="0" smtClean="0">
                <a:solidFill>
                  <a:schemeClr val="bg1"/>
                </a:solidFill>
              </a:rPr>
              <a:t>Further work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767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68400" lvl="1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Event Detection Results on MED14 dataset</a:t>
            </a:r>
          </a:p>
          <a:p>
            <a:pPr marL="1168400" lvl="1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altLang="zh-CN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33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235968" y="2060848"/>
          <a:ext cx="6648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100"/>
                <a:gridCol w="1662100"/>
                <a:gridCol w="1662100"/>
                <a:gridCol w="16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fc7 (CNNs)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fc7 (</a:t>
                      </a:r>
                      <a:r>
                        <a:rPr lang="en-US" altLang="zh-CN" dirty="0" err="1" smtClean="0"/>
                        <a:t>DevNet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fusion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SVM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0.3089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baseline="0" dirty="0" smtClean="0"/>
                        <a:t>    </a:t>
                      </a:r>
                    </a:p>
                    <a:p>
                      <a:r>
                        <a:rPr lang="en-US" altLang="zh-CN" baseline="0" dirty="0" smtClean="0"/>
                        <a:t>      </a:t>
                      </a:r>
                      <a:r>
                        <a:rPr lang="en-US" altLang="zh-CN" dirty="0" smtClean="0"/>
                        <a:t>33.74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KR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0.3198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4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94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68400" lvl="1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Event Detection Results on MED14 dataset</a:t>
            </a:r>
          </a:p>
          <a:p>
            <a:pPr marL="1168400" lvl="1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trick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ensemble approach can improve the results   significantly. (multi-scale, flipping, average pooling, different layers ensemble, fisher vector encoding.)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34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04388"/>
              </p:ext>
            </p:extLst>
          </p:nvPr>
        </p:nvGraphicFramePr>
        <p:xfrm>
          <a:off x="1235968" y="2060848"/>
          <a:ext cx="6648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100"/>
                <a:gridCol w="1662100"/>
                <a:gridCol w="1662100"/>
                <a:gridCol w="16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fc7 (CNNs)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fc7 (</a:t>
                      </a:r>
                      <a:r>
                        <a:rPr lang="en-US" altLang="zh-CN" dirty="0" err="1" smtClean="0"/>
                        <a:t>DevNet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fusion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SVM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0.3089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baseline="0" dirty="0" smtClean="0"/>
                        <a:t>    </a:t>
                      </a:r>
                    </a:p>
                    <a:p>
                      <a:r>
                        <a:rPr lang="en-US" altLang="zh-CN" baseline="0" dirty="0" smtClean="0"/>
                        <a:t>      </a:t>
                      </a:r>
                      <a:r>
                        <a:rPr lang="en-US" altLang="zh-CN" dirty="0" smtClean="0"/>
                        <a:t>33.74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KR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0.3198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71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68400" lvl="1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Spatial evidence recounting compared results</a:t>
            </a:r>
          </a:p>
          <a:p>
            <a:pPr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35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63" y="1340768"/>
            <a:ext cx="663722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Webly</a:t>
            </a:r>
            <a:r>
              <a:rPr lang="en-US" altLang="zh-CN" dirty="0" smtClean="0"/>
              <a:t>-supervised Video Recognition</a:t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257800"/>
            <a:ext cx="4191000" cy="563768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CVPR 2016</a:t>
            </a:r>
          </a:p>
          <a:p>
            <a:endParaRPr lang="en-US" sz="2500" u="sng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Slide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11375cc-0c6b-406e-89e4-8cdcc6fcfa66" descr="C802196C-08A9-4E54-9CBF-7F16FDBD08AC@WV"/>
          <p:cNvPicPr>
            <a:picLocks noChangeAspect="1" noChangeArrowheads="1"/>
          </p:cNvPicPr>
          <p:nvPr/>
        </p:nvPicPr>
        <p:blipFill>
          <a:blip r:embed="rId3" cstate="print"/>
          <a:srcRect l="410" t="317"/>
          <a:stretch>
            <a:fillRect/>
          </a:stretch>
        </p:blipFill>
        <p:spPr bwMode="auto">
          <a:xfrm>
            <a:off x="609600" y="3886200"/>
            <a:ext cx="1976668" cy="25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3800" y="6349915"/>
            <a:ext cx="465534" cy="2405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557213" indent="-214313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572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01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5430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9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37</a:t>
            </a:fld>
            <a:endParaRPr lang="en-US" altLang="zh-CN" sz="900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07222" y="278598"/>
            <a:ext cx="7211989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7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Webly</a:t>
            </a:r>
            <a:r>
              <a:rPr lang="en-US" altLang="zh-CN" sz="27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-supervised Video Recognition</a:t>
            </a:r>
          </a:p>
          <a:p>
            <a:pPr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9867" y="838201"/>
            <a:ext cx="7886700" cy="4805364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en-US" altLang="zh-CN" dirty="0" smtClean="0"/>
              <a:t>otivation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maturity of commercial visual search engines (e.g. Google, Bing, </a:t>
            </a:r>
            <a:r>
              <a:rPr lang="en-US" altLang="zh-CN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YouTube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Web data may be the next important data to scale up visual recognition. </a:t>
            </a:r>
            <a:endParaRPr lang="en-US" altLang="zh-CN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top ranked images or videos are usually highly correlated to the query, but are noise.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57150"/>
            <a:ext cx="4097127" cy="2560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8393" y="6096000"/>
            <a:ext cx="53296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G</a:t>
            </a:r>
            <a:r>
              <a:rPr lang="en-US" altLang="zh-CN" sz="1350" b="1" dirty="0"/>
              <a:t>an et. al.  </a:t>
            </a:r>
            <a:r>
              <a:rPr lang="en-US" sz="1350" b="1" dirty="0"/>
              <a:t>You Lead, We Exceed: Labor-Free Video Concept Learning</a:t>
            </a:r>
          </a:p>
          <a:p>
            <a:r>
              <a:rPr lang="en-US" sz="1350" b="1" dirty="0"/>
              <a:t>by Jointly Exploiting Web Videos and Images. (CVPR 2016 spotlight oral)</a:t>
            </a:r>
          </a:p>
        </p:txBody>
      </p:sp>
    </p:spTree>
    <p:extLst>
      <p:ext uri="{BB962C8B-B14F-4D97-AF65-F5344CB8AC3E}">
        <p14:creationId xmlns:p14="http://schemas.microsoft.com/office/powerpoint/2010/main" val="40440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77000"/>
            <a:ext cx="465534" cy="2405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557213" indent="-214313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572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01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5430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9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38</a:t>
            </a:fld>
            <a:endParaRPr lang="en-US" altLang="zh-CN" sz="900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5359" y="960604"/>
            <a:ext cx="7211989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7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Webly</a:t>
            </a:r>
            <a:r>
              <a:rPr lang="en-US" altLang="zh-CN" sz="27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-supervised Video Recognition</a:t>
            </a:r>
          </a:p>
          <a:p>
            <a:pPr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9867" y="1693273"/>
            <a:ext cx="7886700" cy="3950291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altLang="zh-CN" dirty="0" smtClean="0"/>
              <a:t>bservations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87767"/>
            <a:ext cx="5022901" cy="3583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6081600"/>
            <a:ext cx="6188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relevant images and frames typically appear in both domains with similar appearances, while the irrelevant images and videos have their own distinctiveness!</a:t>
            </a:r>
          </a:p>
        </p:txBody>
      </p:sp>
    </p:spTree>
    <p:extLst>
      <p:ext uri="{BB962C8B-B14F-4D97-AF65-F5344CB8AC3E}">
        <p14:creationId xmlns:p14="http://schemas.microsoft.com/office/powerpoint/2010/main" val="35942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35466" y="5643564"/>
            <a:ext cx="465534" cy="2405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557213" indent="-214313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572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01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5430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900">
                <a:solidFill>
                  <a:srgbClr val="FF3300"/>
                </a:solidFill>
                <a:latin typeface="Verdana" pitchFamily="34" charset="0"/>
              </a:rPr>
              <a:pPr eaLnBrk="1" hangingPunct="1"/>
              <a:t>39</a:t>
            </a:fld>
            <a:endParaRPr lang="en-US" altLang="zh-CN" sz="900" dirty="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" y="2438400"/>
            <a:ext cx="7773386" cy="3882722"/>
          </a:xfrm>
          <a:prstGeom prst="rect">
            <a:avLst/>
          </a:prstGeom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914400" y="379023"/>
            <a:ext cx="7211989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7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Webly</a:t>
            </a:r>
            <a:r>
              <a:rPr lang="en-US" altLang="zh-CN" sz="27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-supervised Video Recognition</a:t>
            </a:r>
          </a:p>
          <a:p>
            <a:pPr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38" name="Content Placeholder 1"/>
          <p:cNvSpPr>
            <a:spLocks noGrp="1"/>
          </p:cNvSpPr>
          <p:nvPr>
            <p:ph idx="1"/>
          </p:nvPr>
        </p:nvSpPr>
        <p:spPr>
          <a:xfrm>
            <a:off x="569867" y="1295401"/>
            <a:ext cx="8247561" cy="4705350"/>
          </a:xfrm>
        </p:spPr>
        <p:txBody>
          <a:bodyPr/>
          <a:lstStyle/>
          <a:p>
            <a:r>
              <a:rPr lang="en-US" dirty="0" smtClean="0"/>
              <a:t>Framework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48846" y="5701904"/>
            <a:ext cx="465534" cy="2405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557213" indent="-214313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572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01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5430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00" dirty="0">
                <a:solidFill>
                  <a:srgbClr val="FF3300"/>
                </a:solidFill>
                <a:latin typeface="Verdana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976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0574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to organize </a:t>
            </a:r>
            <a:r>
              <a:rPr lang="en-US" sz="4400" dirty="0" smtClean="0"/>
              <a:t>this </a:t>
            </a:r>
          </a:p>
          <a:p>
            <a:pPr algn="ctr"/>
            <a:r>
              <a:rPr lang="en-US" sz="4400" dirty="0" smtClean="0"/>
              <a:t>large </a:t>
            </a:r>
            <a:r>
              <a:rPr lang="en-US" sz="4400" dirty="0"/>
              <a:t>amount of</a:t>
            </a:r>
          </a:p>
          <a:p>
            <a:pPr algn="ctr"/>
            <a:r>
              <a:rPr lang="en-US" sz="4400" dirty="0"/>
              <a:t>consumer videos?</a:t>
            </a:r>
          </a:p>
        </p:txBody>
      </p:sp>
    </p:spTree>
    <p:extLst>
      <p:ext uri="{BB962C8B-B14F-4D97-AF65-F5344CB8AC3E}">
        <p14:creationId xmlns:p14="http://schemas.microsoft.com/office/powerpoint/2010/main" val="25342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886200"/>
            <a:ext cx="7162800" cy="25146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AAAI 2015, IJCV</a:t>
            </a:r>
          </a:p>
          <a:p>
            <a:endParaRPr lang="en-US" sz="2500" u="sng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    Joint work with Ming Lin </a:t>
            </a:r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Yi Yang, Deli Zhao,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Yueting</a:t>
            </a:r>
            <a:r>
              <a:rPr lang="en-US" sz="2500" dirty="0" smtClean="0">
                <a:solidFill>
                  <a:schemeClr val="tx1"/>
                </a:solidFill>
              </a:rPr>
              <a:t> Zhuang and Alex </a:t>
            </a:r>
            <a:r>
              <a:rPr lang="en-US" sz="2500" dirty="0" err="1" smtClean="0">
                <a:solidFill>
                  <a:schemeClr val="tx1"/>
                </a:solidFill>
              </a:rPr>
              <a:t>Haumptmann</a:t>
            </a:r>
            <a:endParaRPr lang="en-US" sz="25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lide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11375cc-0c6b-406e-89e4-8cdcc6fcfa66" descr="C802196C-08A9-4E54-9CBF-7F16FDBD08AC@WV"/>
          <p:cNvPicPr>
            <a:picLocks noChangeAspect="1" noChangeArrowheads="1"/>
          </p:cNvPicPr>
          <p:nvPr/>
        </p:nvPicPr>
        <p:blipFill>
          <a:blip r:embed="rId3" cstate="print"/>
          <a:srcRect l="410" t="317"/>
          <a:stretch>
            <a:fillRect/>
          </a:stretch>
        </p:blipFill>
        <p:spPr bwMode="auto">
          <a:xfrm>
            <a:off x="609600" y="3886200"/>
            <a:ext cx="1976668" cy="25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5825" y="20955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Zero-shot Action Recognition and Video Event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AAFA051-C2DD-409C-8746-486B38538EF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41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>Outline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1800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3027363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480468" y="183753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17414" name="AutoShape 48"/>
          <p:cNvSpPr>
            <a:spLocks noChangeArrowheads="1"/>
          </p:cNvSpPr>
          <p:nvPr/>
        </p:nvSpPr>
        <p:spPr bwMode="gray">
          <a:xfrm>
            <a:off x="1843057" y="4096122"/>
            <a:ext cx="4356552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b="1" dirty="0" smtClean="0">
                <a:solidFill>
                  <a:schemeClr val="bg1"/>
                </a:solidFill>
                <a:ea typeface="宋体" pitchFamily="2" charset="-122"/>
              </a:rPr>
              <a:t>Experiment  Results</a:t>
            </a:r>
            <a:endParaRPr lang="en-US" altLang="zh-CN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7416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796038" y="2996952"/>
            <a:ext cx="7308304" cy="508001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Approach</a:t>
            </a:r>
            <a:endParaRPr lang="en-US" altLang="zh-CN" b="1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7418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66101" y="1852613"/>
            <a:ext cx="5387707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altLang="zh-CN" sz="1800" b="1" dirty="0" smtClean="0">
              <a:ea typeface="宋体" pitchFamily="2" charset="-122"/>
            </a:endParaRPr>
          </a:p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ea typeface="宋体" pitchFamily="2" charset="-122"/>
              </a:rPr>
              <a:t>Introduction</a:t>
            </a:r>
            <a:endParaRPr lang="zh-CN" altLang="en-US" sz="1800" b="1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 eaLnBrk="0" hangingPunct="0">
              <a:defRPr/>
            </a:pPr>
            <a:endParaRPr lang="en-US" altLang="zh-CN" sz="1800" b="1" dirty="0">
              <a:ea typeface="宋体" pitchFamily="2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00113" y="1968500"/>
            <a:ext cx="381000" cy="381000"/>
            <a:chOff x="2078" y="1680"/>
            <a:chExt cx="1615" cy="1615"/>
          </a:xfrm>
        </p:grpSpPr>
        <p:sp>
          <p:nvSpPr>
            <p:cNvPr id="1437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476375" y="3025775"/>
            <a:ext cx="381000" cy="381000"/>
            <a:chOff x="2078" y="1680"/>
            <a:chExt cx="1615" cy="1615"/>
          </a:xfrm>
        </p:grpSpPr>
        <p:sp>
          <p:nvSpPr>
            <p:cNvPr id="143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74788" y="4141788"/>
            <a:ext cx="381000" cy="381000"/>
            <a:chOff x="2078" y="1680"/>
            <a:chExt cx="1615" cy="1615"/>
          </a:xfrm>
        </p:grpSpPr>
        <p:sp>
          <p:nvSpPr>
            <p:cNvPr id="1436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042988" y="5280025"/>
            <a:ext cx="355600" cy="381000"/>
            <a:chOff x="2078" y="1680"/>
            <a:chExt cx="1615" cy="1615"/>
          </a:xfrm>
        </p:grpSpPr>
        <p:sp>
          <p:nvSpPr>
            <p:cNvPr id="1435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sp>
        <p:nvSpPr>
          <p:cNvPr id="39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427527" y="5216542"/>
            <a:ext cx="4440618" cy="50799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/>
            <a:r>
              <a:rPr lang="en-US" altLang="zh-CN" sz="1800" b="1" dirty="0" smtClean="0">
                <a:solidFill>
                  <a:schemeClr val="bg1"/>
                </a:solidFill>
              </a:rPr>
              <a:t>Further Work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995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Action/event recognition without positive data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Given a textual query, retrieve the videos that match the query.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42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AAFA051-C2DD-409C-8746-486B38538EF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43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>Outline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1800"/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3027363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480468" y="183753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800"/>
          </a:p>
        </p:txBody>
      </p:sp>
      <p:sp>
        <p:nvSpPr>
          <p:cNvPr id="17414" name="AutoShape 48"/>
          <p:cNvSpPr>
            <a:spLocks noChangeArrowheads="1"/>
          </p:cNvSpPr>
          <p:nvPr/>
        </p:nvSpPr>
        <p:spPr bwMode="gray">
          <a:xfrm>
            <a:off x="1843057" y="4096122"/>
            <a:ext cx="4356552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b="1" dirty="0" smtClean="0">
                <a:solidFill>
                  <a:schemeClr val="bg1"/>
                </a:solidFill>
                <a:ea typeface="宋体" pitchFamily="2" charset="-122"/>
              </a:rPr>
              <a:t>Experiment  Results</a:t>
            </a:r>
            <a:endParaRPr lang="en-US" altLang="zh-CN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7416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796038" y="2996952"/>
            <a:ext cx="7308304" cy="508001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ea typeface="宋体" pitchFamily="2" charset="-122"/>
              </a:rPr>
              <a:t>Approach</a:t>
            </a:r>
            <a:endParaRPr lang="en-US" altLang="zh-CN" b="1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418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66101" y="1852613"/>
            <a:ext cx="5387707" cy="508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altLang="zh-CN" sz="1800" b="1" dirty="0" smtClean="0">
              <a:ea typeface="宋体" pitchFamily="2" charset="-122"/>
            </a:endParaRPr>
          </a:p>
          <a:p>
            <a:pPr algn="l" eaLnBrk="0" hangingPunct="0"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Introduction</a:t>
            </a:r>
            <a:endParaRPr lang="zh-CN" altLang="en-US" sz="1800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 algn="l" eaLnBrk="0" hangingPunct="0">
              <a:defRPr/>
            </a:pPr>
            <a:endParaRPr lang="en-US" altLang="zh-CN" sz="1800" b="1" dirty="0">
              <a:ea typeface="宋体" pitchFamily="2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00113" y="1968500"/>
            <a:ext cx="381000" cy="381000"/>
            <a:chOff x="2078" y="1680"/>
            <a:chExt cx="1615" cy="1615"/>
          </a:xfrm>
        </p:grpSpPr>
        <p:sp>
          <p:nvSpPr>
            <p:cNvPr id="1437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0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82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476375" y="3025775"/>
            <a:ext cx="381000" cy="381000"/>
            <a:chOff x="2078" y="1680"/>
            <a:chExt cx="1615" cy="1615"/>
          </a:xfrm>
        </p:grpSpPr>
        <p:sp>
          <p:nvSpPr>
            <p:cNvPr id="143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74788" y="4141788"/>
            <a:ext cx="381000" cy="381000"/>
            <a:chOff x="2078" y="1680"/>
            <a:chExt cx="1615" cy="1615"/>
          </a:xfrm>
        </p:grpSpPr>
        <p:sp>
          <p:nvSpPr>
            <p:cNvPr id="1436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7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042988" y="5280025"/>
            <a:ext cx="355600" cy="381000"/>
            <a:chOff x="2078" y="1680"/>
            <a:chExt cx="1615" cy="1615"/>
          </a:xfrm>
        </p:grpSpPr>
        <p:sp>
          <p:nvSpPr>
            <p:cNvPr id="1435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1436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800"/>
            </a:p>
          </p:txBody>
        </p:sp>
        <p:sp>
          <p:nvSpPr>
            <p:cNvPr id="1436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zh-CN" altLang="en-US" sz="1800"/>
            </a:p>
          </p:txBody>
        </p:sp>
      </p:grpSp>
      <p:sp>
        <p:nvSpPr>
          <p:cNvPr id="39" name="AutoShape 50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427527" y="5216542"/>
            <a:ext cx="4440618" cy="50799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l" eaLnBrk="0" hangingPunct="0"/>
            <a:r>
              <a:rPr lang="en-US" altLang="zh-CN" sz="1800" b="1" dirty="0" smtClean="0">
                <a:solidFill>
                  <a:schemeClr val="bg1"/>
                </a:solidFill>
              </a:rPr>
              <a:t>Further Work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457200"/>
            <a:ext cx="864235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Assumption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example of detecting target action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soccer penalty</a:t>
            </a: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44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6" name="图片 5" descr="rel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74848"/>
            <a:ext cx="76328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69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609600"/>
            <a:ext cx="864235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45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7" name="图片 6" descr="framew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6912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endParaRPr lang="en-US" altLang="zh-CN" sz="3200" b="0" dirty="0">
              <a:latin typeface="Georgia" pitchFamily="18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ChangeArrowheads="1"/>
              </p:cNvSpPr>
              <p:nvPr/>
            </p:nvSpPr>
            <p:spPr bwMode="auto">
              <a:xfrm>
                <a:off x="250825" y="494956"/>
                <a:ext cx="8642350" cy="6207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711200" indent="-711200" eaLnBrk="0" hangingPunct="0">
                  <a:spcBef>
                    <a:spcPct val="20000"/>
                  </a:spcBef>
                  <a:buClr>
                    <a:srgbClr val="6699FF"/>
                  </a:buClr>
                  <a:buFont typeface="Wingdings" pitchFamily="2" charset="2"/>
                  <a:buChar char="v"/>
                </a:pPr>
                <a:r>
                  <a:rPr lang="en-US" altLang="zh-CN" sz="2800" dirty="0"/>
                  <a:t>Transfer </a:t>
                </a:r>
                <a:r>
                  <a:rPr lang="en-US" altLang="zh-CN" sz="2800" dirty="0" smtClean="0"/>
                  <a:t>function</a:t>
                </a:r>
              </a:p>
              <a:p>
                <a:pPr eaLnBrk="0" hangingPunct="0">
                  <a:spcBef>
                    <a:spcPct val="20000"/>
                  </a:spcBef>
                  <a:buClr>
                    <a:srgbClr val="6699FF"/>
                  </a:buClr>
                </a:pPr>
                <a:r>
                  <a:rPr lang="zh-CN" altLang="en-US" sz="2800" dirty="0">
                    <a:latin typeface="Georgia" pitchFamily="18" charset="0"/>
                    <a:ea typeface="宋体" charset="-122"/>
                  </a:rPr>
                  <a:t/>
                </a:r>
                <a:br>
                  <a:rPr lang="zh-CN" altLang="en-US" sz="2800" dirty="0">
                    <a:latin typeface="Georgia" pitchFamily="18" charset="0"/>
                    <a:ea typeface="宋体" charset="-122"/>
                  </a:rPr>
                </a:br>
                <a:r>
                  <a:rPr lang="zh-CN" altLang="en-US" sz="2800" dirty="0" smtClean="0">
                    <a:latin typeface="Georgia" pitchFamily="18" charset="0"/>
                    <a:ea typeface="宋体" charset="-122"/>
                  </a:rPr>
                  <a:t>      </a:t>
                </a: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Give training data :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CN" altLang="en-US" sz="2800" i="1">
                            <a:solidFill>
                              <a:srgbClr val="000000"/>
                            </a:solidFill>
                          </a:rPr>
                          <m:t>x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，</m:t>
                    </m:r>
                    <m:sSup>
                      <m:sSup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(2)</m:t>
                        </m:r>
                      </m:sup>
                    </m:sSup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,...,</m:t>
                    </m:r>
                    <m:sSup>
                      <m:sSup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CN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}∈</m:t>
                    </m:r>
                    <m:sSup>
                      <m:sSup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Their corresponding label is their sematic  relationship with specific event type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zh-CN" altLang="en-US" sz="2800" i="1">
                        <a:solidFill>
                          <a:srgbClr val="000000"/>
                        </a:solidFill>
                        <a:latin typeface="Cambria Math"/>
                      </a:rPr>
                      <m:t>𝑌</m:t>
                    </m:r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,...,</m:t>
                        </m:r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altLang="zh-CN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1" indent="-457200" algn="l"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</a:pP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Learning the relationship between low level feature</a:t>
                </a: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nd semantic relationship. </a:t>
                </a:r>
              </a:p>
              <a:p>
                <a:pPr lvl="1" algn="l" eaLnBrk="0" hangingPunct="0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zh-CN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  <m:sSub>
                                  <m:sSubPr>
                                    <m:ctrlPr>
                                      <a:rPr lang="zh-CN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||</m:t>
                    </m:r>
                    <m:r>
                      <a:rPr lang="zh-CN" altLang="en-US" sz="2800" i="1">
                        <a:solidFill>
                          <a:srgbClr val="000000"/>
                        </a:solidFill>
                        <a:latin typeface="Cambria Math"/>
                      </a:rPr>
                      <m:t>𝑊</m:t>
                    </m:r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zh-CN" alt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11200" indent="-711200" algn="l" eaLnBrk="0" hangingPunct="0">
                  <a:spcBef>
                    <a:spcPct val="20000"/>
                  </a:spcBef>
                  <a:buClr>
                    <a:srgbClr val="6699FF"/>
                  </a:buClr>
                </a:pPr>
                <a:r>
                  <a:rPr lang="en-US" altLang="zh-C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endParaRPr lang="en-US" altLang="zh-C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11200" indent="-711200" algn="l" eaLnBrk="0" hangingPunct="0">
                  <a:spcBef>
                    <a:spcPct val="20000"/>
                  </a:spcBef>
                  <a:buClr>
                    <a:srgbClr val="6699FF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altLang="zh-C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94956"/>
                <a:ext cx="8642350" cy="6207469"/>
              </a:xfrm>
              <a:prstGeom prst="rect">
                <a:avLst/>
              </a:prstGeom>
              <a:blipFill rotWithShape="0">
                <a:blip r:embed="rId3"/>
                <a:stretch>
                  <a:fillRect l="-1199" t="-884" r="-14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46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200" b="0" dirty="0" smtClean="0">
                <a:latin typeface="Georgia" pitchFamily="18" charset="0"/>
                <a:ea typeface="宋体" charset="-122"/>
              </a:rPr>
              <a:t/>
            </a:r>
            <a:br>
              <a:rPr lang="en-US" altLang="zh-CN" sz="3200" b="0" dirty="0" smtClean="0">
                <a:latin typeface="Georgia" pitchFamily="18" charset="0"/>
                <a:ea typeface="宋体" charset="-122"/>
              </a:rPr>
            </a:br>
            <a:r>
              <a:rPr lang="en-US" altLang="zh-CN" sz="3200" dirty="0"/>
              <a:t/>
            </a:r>
            <a:br>
              <a:rPr lang="en-US" altLang="zh-CN" sz="3200" dirty="0"/>
            </a:br>
            <a:endParaRPr lang="en-US" altLang="zh-CN" sz="3200" b="0" dirty="0" smtClean="0">
              <a:latin typeface="Georgia" pitchFamily="18" charset="0"/>
              <a:ea typeface="宋体" charset="-12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908050"/>
            <a:ext cx="864235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Semantic Correlation</a:t>
            </a: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altLang="zh-CN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FF0000"/>
              </a:buClr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algn="l" eaLnBrk="0" hangingPunct="0">
              <a:spcBef>
                <a:spcPct val="20000"/>
              </a:spcBef>
              <a:buClr>
                <a:srgbClr val="6699FF"/>
              </a:buClr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47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6" name="图片 5" descr="seman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807246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886200"/>
            <a:ext cx="7162800" cy="25146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ICCV </a:t>
            </a:r>
            <a:r>
              <a:rPr lang="en-US" sz="2500" dirty="0" smtClean="0">
                <a:solidFill>
                  <a:schemeClr val="tx1"/>
                </a:solidFill>
              </a:rPr>
              <a:t>2015</a:t>
            </a:r>
            <a:endParaRPr lang="en-US" sz="2500" u="sng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    Joint work with Chen Sun, and Ram </a:t>
            </a:r>
            <a:r>
              <a:rPr lang="en-US" sz="2500" dirty="0" err="1" smtClean="0">
                <a:solidFill>
                  <a:schemeClr val="tx1"/>
                </a:solidFill>
              </a:rPr>
              <a:t>Nevatia</a:t>
            </a:r>
            <a:endParaRPr lang="en-US" sz="25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lide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11375cc-0c6b-406e-89e4-8cdcc6fcfa66" descr="C802196C-08A9-4E54-9CBF-7F16FDBD08AC@WV"/>
          <p:cNvPicPr>
            <a:picLocks noChangeAspect="1" noChangeArrowheads="1"/>
          </p:cNvPicPr>
          <p:nvPr/>
        </p:nvPicPr>
        <p:blipFill>
          <a:blip r:embed="rId3" cstate="print"/>
          <a:srcRect l="410" t="317"/>
          <a:stretch>
            <a:fillRect/>
          </a:stretch>
        </p:blipFill>
        <p:spPr bwMode="auto">
          <a:xfrm>
            <a:off x="609600" y="3886200"/>
            <a:ext cx="1976668" cy="25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5825" y="20955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VCD: Visual Concept Discovery </a:t>
            </a:r>
          </a:p>
          <a:p>
            <a:r>
              <a:rPr lang="en-US" dirty="0" smtClean="0"/>
              <a:t>From </a:t>
            </a:r>
            <a:r>
              <a:rPr lang="en-US" dirty="0"/>
              <a:t>Parallel Text and Visual Corpora</a:t>
            </a:r>
          </a:p>
        </p:txBody>
      </p:sp>
    </p:spTree>
    <p:extLst>
      <p:ext uri="{BB962C8B-B14F-4D97-AF65-F5344CB8AC3E}">
        <p14:creationId xmlns:p14="http://schemas.microsoft.com/office/powerpoint/2010/main" val="38439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zh-CN" sz="3600" b="1" dirty="0" smtClean="0">
                <a:latin typeface="Calibri" pitchFamily="34" charset="0"/>
              </a:rPr>
              <a:t>VCD: Visual Concept Discovery 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3068" y="1070256"/>
            <a:ext cx="8202612" cy="5079754"/>
          </a:xfrm>
          <a:prstGeom prst="rect">
            <a:avLst/>
          </a:prstGeom>
        </p:spPr>
        <p:txBody>
          <a:bodyPr/>
          <a:lstStyle/>
          <a:p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Motivation: concept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cs typeface="Verdana" panose="020B0604030504040204" pitchFamily="34" charset="0"/>
              </a:rPr>
              <a:t>detector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vocabulary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limited</a:t>
            </a:r>
          </a:p>
          <a:p>
            <a:pPr lvl="1"/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Image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Net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15k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concepts</a:t>
            </a:r>
            <a:r>
              <a:rPr lang="zh-CN" altLang="en-US" sz="2100" dirty="0" smtClean="0">
                <a:cs typeface="Verdana" panose="020B0604030504040204" pitchFamily="34" charset="0"/>
              </a:rPr>
              <a:t>,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still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“birthday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cake”</a:t>
            </a:r>
          </a:p>
          <a:p>
            <a:pPr lvl="1"/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LEVAN and NEIL web images to automatically improve the concept detector, but need human to initialize what concepts to be learned.</a:t>
            </a:r>
          </a:p>
          <a:p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Goal: automatically discover useful concepts and train detectors for them</a:t>
            </a:r>
          </a:p>
          <a:p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Approach: utilize widely available </a:t>
            </a:r>
            <a:r>
              <a:rPr lang="en-US" altLang="zh-CN" sz="21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parallel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corpora </a:t>
            </a:r>
          </a:p>
          <a:p>
            <a:pPr lvl="1"/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parallel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corpus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consists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image/video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sentence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pairs</a:t>
            </a:r>
          </a:p>
          <a:p>
            <a:pPr lvl="1"/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Flickr30k,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COCO,</a:t>
            </a:r>
            <a:r>
              <a:rPr lang="zh-CN" altLang="en-US" sz="2100" dirty="0" smtClean="0">
                <a:cs typeface="Verdana" panose="020B0604030504040204" pitchFamily="34" charset="0"/>
              </a:rPr>
              <a:t> 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YouTube2k, </a:t>
            </a:r>
            <a:r>
              <a:rPr lang="en-US" altLang="zh-CN" sz="21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VideoStory</a:t>
            </a:r>
            <a:r>
              <a:rPr lang="en-US" altLang="zh-CN" sz="2100" dirty="0" smtClean="0"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502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143857" y="4876800"/>
            <a:ext cx="2847743" cy="1815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95857" y="4889883"/>
            <a:ext cx="2847743" cy="1815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4876800"/>
            <a:ext cx="2847743" cy="1815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5</a:t>
            </a:fld>
            <a:endParaRPr lang="en-US" altLang="zh-CN" sz="1200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000" y="457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Using metadata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86" y="1620881"/>
            <a:ext cx="4648200" cy="2872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24" y="5088576"/>
            <a:ext cx="2358121" cy="1080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45" y="5104555"/>
            <a:ext cx="2477455" cy="1069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742" y="5176660"/>
            <a:ext cx="2263972" cy="92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6280477"/>
            <a:ext cx="119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Titles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9804" y="6208882"/>
            <a:ext cx="195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Description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6182380"/>
            <a:ext cx="195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5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zh-CN" sz="3600" b="1" dirty="0" smtClean="0">
                <a:latin typeface="Calibri" pitchFamily="34" charset="0"/>
              </a:rPr>
              <a:t>Concept Properties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3068" y="1141976"/>
            <a:ext cx="8202612" cy="5079754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dirty="0" smtClean="0"/>
              <a:t>Desirable properties of the visual concepts</a:t>
            </a:r>
          </a:p>
          <a:p>
            <a:pPr lvl="1"/>
            <a:r>
              <a:rPr lang="en-US" altLang="zh-CN" sz="2400" dirty="0" smtClean="0"/>
              <a:t>Learnability: visually discriminative (e.g. “play violin” vs. “play”)</a:t>
            </a:r>
          </a:p>
          <a:p>
            <a:pPr lvl="1"/>
            <a:r>
              <a:rPr lang="en-US" altLang="zh-CN" sz="2400" dirty="0" smtClean="0"/>
              <a:t>Compactness: Group concepts which are semantically similar together (e.g. “kick ball” and “play soccer”)</a:t>
            </a:r>
          </a:p>
          <a:p>
            <a:r>
              <a:rPr lang="en-US" altLang="zh-CN" sz="2400" dirty="0"/>
              <a:t>Word/phrase </a:t>
            </a:r>
            <a:r>
              <a:rPr lang="en-US" altLang="zh-CN" sz="2400" dirty="0" smtClean="0"/>
              <a:t>collection by use of NLP techniques</a:t>
            </a:r>
            <a:endParaRPr lang="en-US" altLang="zh-CN" sz="2400" dirty="0"/>
          </a:p>
          <a:p>
            <a:r>
              <a:rPr lang="en-US" altLang="zh-CN" sz="2400" dirty="0" smtClean="0"/>
              <a:t>Drop </a:t>
            </a:r>
            <a:r>
              <a:rPr lang="en-US" altLang="zh-CN" sz="2400" dirty="0"/>
              <a:t>words and phrases if their associated images are not visually discriminative (by cross-validation)</a:t>
            </a:r>
          </a:p>
          <a:p>
            <a:r>
              <a:rPr lang="en-US" altLang="zh-CN" sz="2400" dirty="0"/>
              <a:t>Concept clustering</a:t>
            </a:r>
          </a:p>
          <a:p>
            <a:pPr lvl="1"/>
            <a:r>
              <a:rPr lang="en-US" altLang="zh-CN" sz="2400" dirty="0"/>
              <a:t>Compute the similarity between two words/phrases by text similarity and visual similarity</a:t>
            </a:r>
          </a:p>
          <a:p>
            <a:pPr lvl="1"/>
            <a:endParaRPr lang="en-US" altLang="zh-CN" sz="2600" dirty="0" smtClean="0"/>
          </a:p>
        </p:txBody>
      </p:sp>
    </p:spTree>
    <p:extLst>
      <p:ext uri="{BB962C8B-B14F-4D97-AF65-F5344CB8AC3E}">
        <p14:creationId xmlns:p14="http://schemas.microsoft.com/office/powerpoint/2010/main" val="25692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zh-CN" sz="3600" b="1" dirty="0" smtClean="0">
                <a:latin typeface="Calibri" pitchFamily="34" charset="0"/>
              </a:rPr>
              <a:t>Approach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990600"/>
            <a:ext cx="9144000" cy="5791200"/>
          </a:xfrm>
          <a:prstGeom prst="rect">
            <a:avLst/>
          </a:prstGeom>
        </p:spPr>
        <p:txBody>
          <a:bodyPr/>
          <a:lstStyle/>
          <a:p>
            <a:r>
              <a:rPr lang="en-US" altLang="zh-CN" sz="1800" dirty="0"/>
              <a:t>Given a parallel corpus of images </a:t>
            </a:r>
            <a:r>
              <a:rPr lang="en-US" altLang="zh-CN" sz="1800" dirty="0" smtClean="0"/>
              <a:t>and their descriptions, we </a:t>
            </a:r>
            <a:r>
              <a:rPr lang="en-US" altLang="zh-CN" sz="1800" dirty="0"/>
              <a:t>first extract unigrams and dependency bigrams from the text data. These terms are </a:t>
            </a:r>
            <a:r>
              <a:rPr lang="en-US" altLang="zh-CN" sz="1800" dirty="0" smtClean="0"/>
              <a:t>filtered with </a:t>
            </a:r>
            <a:r>
              <a:rPr lang="en-US" altLang="zh-CN" sz="1800" dirty="0"/>
              <a:t>the cross validation average </a:t>
            </a:r>
            <a:r>
              <a:rPr lang="en-US" altLang="zh-CN" sz="1800" dirty="0" smtClean="0"/>
              <a:t>precision. The </a:t>
            </a:r>
            <a:r>
              <a:rPr lang="en-US" altLang="zh-CN" sz="1800" dirty="0"/>
              <a:t>remaining </a:t>
            </a:r>
            <a:r>
              <a:rPr lang="en-US" altLang="zh-CN" sz="1800" dirty="0" smtClean="0"/>
              <a:t>terms are </a:t>
            </a:r>
            <a:r>
              <a:rPr lang="en-US" altLang="zh-CN" sz="1800" dirty="0"/>
              <a:t>grouped into concept clusters based on </a:t>
            </a:r>
            <a:r>
              <a:rPr lang="en-US" altLang="zh-CN" sz="1800" dirty="0" smtClean="0"/>
              <a:t>visual </a:t>
            </a:r>
            <a:r>
              <a:rPr lang="en-US" altLang="zh-CN" sz="1800" dirty="0"/>
              <a:t>and semantic similarity.</a:t>
            </a:r>
            <a:endParaRPr lang="en-US" altLang="zh-CN" sz="18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0" y="228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zh-CN" sz="3600" b="1" dirty="0" smtClean="0">
                <a:latin typeface="Calibri" pitchFamily="34" charset="0"/>
              </a:rPr>
              <a:t>Evaluation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3068" y="1141976"/>
            <a:ext cx="8502332" cy="5079754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dirty="0" smtClean="0"/>
              <a:t>Bidirectional retrieval of images and sentences</a:t>
            </a:r>
          </a:p>
          <a:p>
            <a:pPr lvl="1"/>
            <a:r>
              <a:rPr lang="en-US" altLang="zh-CN" dirty="0" smtClean="0"/>
              <a:t>Sentences are mapped into the same concept 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bag-of-words</a:t>
            </a:r>
            <a:endParaRPr lang="en-US" altLang="zh-CN" dirty="0"/>
          </a:p>
          <a:p>
            <a:pPr lvl="1"/>
            <a:r>
              <a:rPr lang="en-US" altLang="zh-CN" dirty="0" smtClean="0"/>
              <a:t>Measure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sentences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</a:p>
          <a:p>
            <a:pPr lvl="1"/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 </a:t>
            </a:r>
            <a:r>
              <a:rPr lang="en-US" dirty="0" smtClean="0"/>
              <a:t>Flickr </a:t>
            </a:r>
            <a:r>
              <a:rPr lang="en-US" altLang="zh-CN" dirty="0" smtClean="0"/>
              <a:t>8k dataset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8305800" cy="25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557213" indent="-214313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8572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2001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1543050" indent="-171450" eaLnBrk="0" hangingPunct="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D313B189-156B-4CC9-AF67-6D88E797D696}" type="slidenum">
              <a:rPr lang="zh-CN" altLang="en-US" sz="900">
                <a:solidFill>
                  <a:srgbClr val="FF3300"/>
                </a:solidFill>
                <a:latin typeface="Verdana" pitchFamily="34" charset="0"/>
              </a:rPr>
              <a:pPr eaLnBrk="1" hangingPunct="1"/>
              <a:t>53</a:t>
            </a:fld>
            <a:endParaRPr lang="en-US" altLang="zh-CN" sz="9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2681288" y="2240756"/>
            <a:ext cx="3696891" cy="428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CN" sz="27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Thanks !</a:t>
            </a:r>
            <a:endParaRPr lang="zh-CN" altLang="en-US" sz="27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7108" name="图片 3" descr="0260080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266982"/>
            <a:ext cx="810090" cy="163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6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8457" y="2362200"/>
            <a:ext cx="2847743" cy="1815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4657" y="2375283"/>
            <a:ext cx="3076343" cy="1815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71" y="2589955"/>
            <a:ext cx="2676330" cy="1069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342" y="2662060"/>
            <a:ext cx="2263972" cy="9257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0274" y="3694282"/>
            <a:ext cx="211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Description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667780"/>
            <a:ext cx="195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Comments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2000" y="457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Using metadata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2346" y="4800600"/>
            <a:ext cx="517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Could be </a:t>
            </a:r>
            <a:r>
              <a:rPr lang="en-US" sz="2800" b="1" dirty="0"/>
              <a:t>missing </a:t>
            </a:r>
            <a:r>
              <a:rPr lang="en-US" sz="2800" dirty="0"/>
              <a:t>or </a:t>
            </a:r>
            <a:r>
              <a:rPr lang="en-US" sz="2800" b="1" dirty="0"/>
              <a:t>irrelevant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08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7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33400"/>
            <a:ext cx="5975401" cy="3388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400" y="4394101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focus:</a:t>
            </a:r>
          </a:p>
          <a:p>
            <a:pPr algn="ctr"/>
            <a:r>
              <a:rPr lang="en-US" sz="3600" dirty="0"/>
              <a:t>Understanding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activities </a:t>
            </a:r>
            <a:r>
              <a:rPr lang="en-US" sz="3600" dirty="0"/>
              <a:t>and</a:t>
            </a:r>
          </a:p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high-level events </a:t>
            </a:r>
            <a:r>
              <a:rPr lang="en-US" sz="3600" dirty="0"/>
              <a:t>from unconstrained</a:t>
            </a:r>
          </a:p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consumer</a:t>
            </a:r>
            <a:r>
              <a:rPr lang="en-US" sz="3600" dirty="0"/>
              <a:t> videos.</a:t>
            </a:r>
          </a:p>
        </p:txBody>
      </p:sp>
    </p:spTree>
    <p:extLst>
      <p:ext uri="{BB962C8B-B14F-4D97-AF65-F5344CB8AC3E}">
        <p14:creationId xmlns:p14="http://schemas.microsoft.com/office/powerpoint/2010/main" val="14123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8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My effort </a:t>
            </a:r>
            <a:r>
              <a:rPr lang="en-US" sz="7200" dirty="0" smtClean="0"/>
              <a:t>towards video </a:t>
            </a:r>
            <a:r>
              <a:rPr lang="en-US" sz="7200" dirty="0"/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22904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81750"/>
            <a:ext cx="620712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70929A-ACC6-41CF-B1D2-013057775574}" type="slidenum">
              <a:rPr lang="zh-CN" altLang="en-US" sz="1200">
                <a:solidFill>
                  <a:srgbClr val="FF3300"/>
                </a:solidFill>
                <a:latin typeface="Verdana" pitchFamily="34" charset="0"/>
              </a:rPr>
              <a:pPr eaLnBrk="1" hangingPunct="1"/>
              <a:t>9</a:t>
            </a:fld>
            <a:endParaRPr lang="en-US" altLang="zh-CN" sz="120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1374"/>
            <a:ext cx="2672229" cy="156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2651316"/>
            <a:ext cx="2672229" cy="156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" y="4221258"/>
            <a:ext cx="2672229" cy="1569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76071"/>
            <a:ext cx="3733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5522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a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birthday Party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vent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4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5052</TotalTime>
  <Words>1699</Words>
  <Application>Microsoft Office PowerPoint</Application>
  <PresentationFormat>On-screen Show (4:3)</PresentationFormat>
  <Paragraphs>617</Paragraphs>
  <Slides>53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宋体</vt:lpstr>
      <vt:lpstr>Arial</vt:lpstr>
      <vt:lpstr>Calibri</vt:lpstr>
      <vt:lpstr>Cambria Math</vt:lpstr>
      <vt:lpstr>Georgia</vt:lpstr>
      <vt:lpstr>Times New Roman</vt:lpstr>
      <vt:lpstr>Verdana</vt:lpstr>
      <vt:lpstr>Wingdings</vt:lpstr>
      <vt:lpstr>Office Theme</vt:lpstr>
      <vt:lpstr>Equation</vt:lpstr>
      <vt:lpstr>Scale Up Video Understanding with Deep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DevNet: A Deep Event Network for  Multimedia Event Detection and Evidence Recounting </vt:lpstr>
      <vt:lpstr>Outline</vt:lpstr>
      <vt:lpstr>Outline</vt:lpstr>
      <vt:lpstr>  </vt:lpstr>
      <vt:lpstr> </vt:lpstr>
      <vt:lpstr>Outline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Outline</vt:lpstr>
      <vt:lpstr>  </vt:lpstr>
      <vt:lpstr>  </vt:lpstr>
      <vt:lpstr>  </vt:lpstr>
      <vt:lpstr>Webly-supervised Video Recognition </vt:lpstr>
      <vt:lpstr>PowerPoint Presentation</vt:lpstr>
      <vt:lpstr>PowerPoint Presentation</vt:lpstr>
      <vt:lpstr>PowerPoint Presentation</vt:lpstr>
      <vt:lpstr> </vt:lpstr>
      <vt:lpstr>Outline</vt:lpstr>
      <vt:lpstr>  </vt:lpstr>
      <vt:lpstr>Outline</vt:lpstr>
      <vt:lpstr>PowerPoint Presentation</vt:lpstr>
      <vt:lpstr>  </vt:lpstr>
      <vt:lpstr> </vt:lpstr>
      <vt:lpstr>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</dc:creator>
  <cp:lastModifiedBy>Chuang Gan (MSR Student-Person Consulting)</cp:lastModifiedBy>
  <cp:revision>672</cp:revision>
  <dcterms:created xsi:type="dcterms:W3CDTF">2006-08-16T00:00:00Z</dcterms:created>
  <dcterms:modified xsi:type="dcterms:W3CDTF">2016-06-01T06:48:29Z</dcterms:modified>
</cp:coreProperties>
</file>