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Default Extension="fntdata" ContentType="application/x-fontdata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>
  <p:sldMasterIdLst>
    <p:sldMasterId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0" r:id="rId16"/>
    <p:sldId id="278" r:id="rId17"/>
    <p:sldId id="271" r:id="rId18"/>
    <p:sldId id="272" r:id="rId19"/>
    <p:sldId id="279" r:id="rId20"/>
    <p:sldId id="283" r:id="rId21"/>
    <p:sldId id="273" r:id="rId22"/>
    <p:sldId id="282" r:id="rId23"/>
    <p:sldId id="280" r:id="rId24"/>
    <p:sldId id="274" r:id="rId25"/>
    <p:sldId id="275" r:id="rId26"/>
  </p:sldIdLst>
  <p:sldSz cx="9144000" cy="6858000" type="screen4x3"/>
  <p:notesSz cx="6858000" cy="9144000"/>
  <p:embeddedFontLst>
    <p:embeddedFont>
      <p:font typeface="黑体"/>
      <p:regular r:id="rId29"/>
    </p:embeddedFont>
    <p:embeddedFont>
      <p:font typeface="CMSS10"/>
      <p:regular r:id="rId30"/>
    </p:embeddedFont>
    <p:embeddedFont>
      <p:font typeface="CMR10"/>
      <p:regular r:id="rId31"/>
    </p:embeddedFont>
    <p:embeddedFont>
      <p:font typeface="CMEX10"/>
      <p:regular r:id="rId32"/>
    </p:embeddedFont>
    <p:embeddedFont>
      <p:font typeface="CMMI7"/>
      <p:regular r:id="rId33"/>
    </p:embeddedFont>
    <p:embeddedFont>
      <p:font typeface="CMMI10"/>
      <p:regular r:id="rId34"/>
    </p:embeddedFont>
    <p:embeddedFont>
      <p:font typeface="CMSY10ORIG"/>
      <p:regular r:id="rId35"/>
    </p:embeddedFont>
    <p:embeddedFont>
      <p:font typeface="CMR7"/>
      <p:regular r:id="rId36"/>
    </p:embeddedFont>
    <p:embeddedFont>
      <p:font typeface="CMSS8"/>
      <p:regular r:id="rId37"/>
    </p:embeddedFont>
    <p:embeddedFont>
      <p:font typeface="CMMI5"/>
      <p:regular r:id="rId38"/>
    </p:embeddedFont>
    <p:embeddedFont>
      <p:font typeface="CMSY7"/>
      <p:regular r:id="rId39"/>
    </p:embeddedFont>
    <p:embeddedFont>
      <p:font typeface="Franklin Gothic Book"/>
      <p:regular r:id="rId40"/>
      <p:italic r:id="rId41"/>
    </p:embeddedFont>
    <p:embeddedFont>
      <p:font typeface="Wingdings 2" charset="2"/>
      <p:regular r:id="rId42"/>
    </p:embeddedFont>
    <p:embeddedFont>
      <p:font typeface="cmsy10"/>
      <p:regular r:id="rId43"/>
    </p:embeddedFont>
    <p:embeddedFont>
      <p:font typeface="ＭＳ ゴシック"/>
      <p:regular r:id="rId44"/>
    </p:embeddedFont>
    <p:embeddedFont>
      <p:font typeface="Calibri"/>
      <p:regular r:id="rId45"/>
      <p:bold r:id="rId46"/>
      <p:italic r:id="rId47"/>
      <p:boldItalic r:id="rId4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encoding="x-mac-chinesesimp"/>
  <p:clrMru>
    <a:srgbClr val="CCCCFF"/>
    <a:srgbClr val="CC99FF"/>
    <a:srgbClr val="FF1719"/>
    <a:srgbClr val="D98FD0"/>
    <a:srgbClr val="FF6699"/>
    <a:srgbClr val="FF0066"/>
    <a:srgbClr val="FF9999"/>
    <a:srgbClr val="FF3300"/>
    <a:srgbClr val="FF0000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font" Target="fonts/font12.fntdata"/><Relationship Id="rId41" Type="http://schemas.openxmlformats.org/officeDocument/2006/relationships/font" Target="fonts/font13.fntdata"/><Relationship Id="rId42" Type="http://schemas.openxmlformats.org/officeDocument/2006/relationships/font" Target="fonts/font14.fntdata"/><Relationship Id="rId43" Type="http://schemas.openxmlformats.org/officeDocument/2006/relationships/font" Target="fonts/font15.fntdata"/><Relationship Id="rId44" Type="http://schemas.openxmlformats.org/officeDocument/2006/relationships/font" Target="fonts/font16.fntdata"/><Relationship Id="rId45" Type="http://schemas.openxmlformats.org/officeDocument/2006/relationships/font" Target="fonts/font17.fntdata"/><Relationship Id="rId46" Type="http://schemas.openxmlformats.org/officeDocument/2006/relationships/font" Target="fonts/font18.fntdata"/><Relationship Id="rId47" Type="http://schemas.openxmlformats.org/officeDocument/2006/relationships/font" Target="fonts/font19.fntdata"/><Relationship Id="rId48" Type="http://schemas.openxmlformats.org/officeDocument/2006/relationships/font" Target="fonts/font20.fntdata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font" Target="fonts/font2.fntdata"/><Relationship Id="rId31" Type="http://schemas.openxmlformats.org/officeDocument/2006/relationships/font" Target="fonts/font3.fntdata"/><Relationship Id="rId32" Type="http://schemas.openxmlformats.org/officeDocument/2006/relationships/font" Target="fonts/font4.fntdata"/><Relationship Id="rId33" Type="http://schemas.openxmlformats.org/officeDocument/2006/relationships/font" Target="fonts/font5.fntdata"/><Relationship Id="rId34" Type="http://schemas.openxmlformats.org/officeDocument/2006/relationships/font" Target="fonts/font6.fntdata"/><Relationship Id="rId35" Type="http://schemas.openxmlformats.org/officeDocument/2006/relationships/font" Target="fonts/font7.fntdata"/><Relationship Id="rId36" Type="http://schemas.openxmlformats.org/officeDocument/2006/relationships/font" Target="fonts/font8.fntdata"/><Relationship Id="rId37" Type="http://schemas.openxmlformats.org/officeDocument/2006/relationships/font" Target="fonts/font9.fntdata"/><Relationship Id="rId38" Type="http://schemas.openxmlformats.org/officeDocument/2006/relationships/font" Target="fonts/font10.fntdata"/><Relationship Id="rId39" Type="http://schemas.openxmlformats.org/officeDocument/2006/relationships/font" Target="fonts/font11.fntdata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font" Target="fonts/font1.fntdata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37AE2-7CC0-6841-8BD1-F93CDEDBD7E7}" type="datetimeFigureOut">
              <a:rPr lang="en-US" smtClean="0"/>
              <a:pPr/>
              <a:t>3/12/10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B6044-B7FE-224E-A425-2C9334702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B3F11-1C77-4301-B533-E0406342DEF4}" type="datetimeFigureOut">
              <a:rPr lang="zh-CN" altLang="en-US" smtClean="0"/>
              <a:pPr/>
              <a:t>3/12/10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2D747-C047-46C7-BAF7-FE9D6859FA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D747-C047-46C7-BAF7-FE9D6859FA6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DAD3-F710-4034-91FF-D87BD3CAE414}" type="datetimeFigureOut">
              <a:rPr lang="zh-CN" altLang="en-US" smtClean="0"/>
              <a:pPr/>
              <a:t>3/12/10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2766-1861-4706-AE98-9CE1CAF57B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DAD3-F710-4034-91FF-D87BD3CAE414}" type="datetimeFigureOut">
              <a:rPr lang="zh-CN" altLang="en-US" smtClean="0"/>
              <a:pPr/>
              <a:t>3/12/10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2766-1861-4706-AE98-9CE1CAF57B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DAD3-F710-4034-91FF-D87BD3CAE414}" type="datetimeFigureOut">
              <a:rPr lang="zh-CN" altLang="en-US" smtClean="0"/>
              <a:pPr/>
              <a:t>3/12/10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2766-1861-4706-AE98-9CE1CAF57B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DAD3-F710-4034-91FF-D87BD3CAE414}" type="datetimeFigureOut">
              <a:rPr lang="zh-CN" altLang="en-US" smtClean="0"/>
              <a:pPr/>
              <a:t>3/12/10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2766-1861-4706-AE98-9CE1CAF57B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DAD3-F710-4034-91FF-D87BD3CAE414}" type="datetimeFigureOut">
              <a:rPr lang="zh-CN" altLang="en-US" smtClean="0"/>
              <a:pPr/>
              <a:t>3/12/10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2766-1861-4706-AE98-9CE1CAF57B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DAD3-F710-4034-91FF-D87BD3CAE414}" type="datetimeFigureOut">
              <a:rPr lang="zh-CN" altLang="en-US" smtClean="0"/>
              <a:pPr/>
              <a:t>3/12/10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2766-1861-4706-AE98-9CE1CAF57B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DAD3-F710-4034-91FF-D87BD3CAE414}" type="datetimeFigureOut">
              <a:rPr lang="zh-CN" altLang="en-US" smtClean="0"/>
              <a:pPr/>
              <a:t>3/12/10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2766-1861-4706-AE98-9CE1CAF57B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DAD3-F710-4034-91FF-D87BD3CAE414}" type="datetimeFigureOut">
              <a:rPr lang="zh-CN" altLang="en-US" smtClean="0"/>
              <a:pPr/>
              <a:t>3/12/10</a:t>
            </a:fld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862766-1861-4706-AE98-9CE1CAF57B9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DAD3-F710-4034-91FF-D87BD3CAE414}" type="datetimeFigureOut">
              <a:rPr lang="zh-CN" altLang="en-US" smtClean="0"/>
              <a:pPr/>
              <a:t>3/12/10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2766-1861-4706-AE98-9CE1CAF57B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DAD3-F710-4034-91FF-D87BD3CAE414}" type="datetimeFigureOut">
              <a:rPr lang="zh-CN" altLang="en-US" smtClean="0"/>
              <a:pPr/>
              <a:t>3/12/10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B862766-1861-4706-AE98-9CE1CAF57B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CN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58EDAD3-F710-4034-91FF-D87BD3CAE414}" type="datetimeFigureOut">
              <a:rPr lang="zh-CN" altLang="en-US" smtClean="0"/>
              <a:pPr/>
              <a:t>3/12/10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2766-1861-4706-AE98-9CE1CAF57B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8EDAD3-F710-4034-91FF-D87BD3CAE414}" type="datetimeFigureOut">
              <a:rPr lang="zh-CN" altLang="en-US" smtClean="0"/>
              <a:pPr/>
              <a:t>3/12/10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862766-1861-4706-AE98-9CE1CAF57B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0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71612"/>
            <a:ext cx="892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On Computing Compression </a:t>
            </a:r>
            <a:r>
              <a:rPr lang="en-US" altLang="zh-CN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Trees </a:t>
            </a:r>
            <a:r>
              <a:rPr lang="en-US" altLang="zh-CN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 Data </a:t>
            </a:r>
            <a:r>
              <a:rPr lang="en-US" altLang="zh-CN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</a:t>
            </a:r>
            <a:r>
              <a:rPr lang="en-US" altLang="zh-CN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ollection in Wireless Sensor Networks</a:t>
            </a:r>
            <a:endParaRPr lang="zh-CN" alt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4191664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Jian</a:t>
            </a:r>
            <a:r>
              <a:rPr lang="en-US" altLang="zh-CN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Li, </a:t>
            </a:r>
            <a:r>
              <a:rPr lang="en-US" altLang="zh-CN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Amol</a:t>
            </a:r>
            <a:r>
              <a:rPr lang="en-US" altLang="zh-CN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altLang="zh-CN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Deshpande</a:t>
            </a:r>
            <a:r>
              <a:rPr lang="en-US" altLang="zh-CN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en-US" altLang="zh-CN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Samir</a:t>
            </a:r>
            <a:r>
              <a:rPr lang="en-US" altLang="zh-CN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altLang="zh-CN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Khuller</a:t>
            </a:r>
            <a:endParaRPr lang="zh-CN" alt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929198"/>
            <a:ext cx="814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Department of Computer Science, University of Maryland, College Park, USA</a:t>
            </a:r>
            <a:endParaRPr lang="zh-CN" altLang="en-US" dirty="0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CN" smtClean="0"/>
              <a:t>TexPoint fonts used in EMF. </a:t>
            </a:r>
          </a:p>
          <a:p>
            <a:r>
              <a:rPr lang="en-US" altLang="zh-CN" smtClean="0"/>
              <a:t>Read the TexPoint manual before you delete this box.: </a:t>
            </a:r>
            <a:r>
              <a:rPr lang="en-US" altLang="zh-CN" smtClean="0">
                <a:latin typeface="CMSS10"/>
              </a:rPr>
              <a:t>A</a:t>
            </a:r>
            <a:r>
              <a:rPr lang="en-US" altLang="zh-CN" smtClean="0">
                <a:latin typeface="CMR10"/>
              </a:rPr>
              <a:t>A</a:t>
            </a:r>
            <a:r>
              <a:rPr lang="en-US" altLang="zh-CN" smtClean="0">
                <a:latin typeface="CMEX10"/>
              </a:rPr>
              <a:t>A</a:t>
            </a:r>
            <a:r>
              <a:rPr lang="en-US" altLang="zh-CN" smtClean="0">
                <a:latin typeface="CMMI7"/>
              </a:rPr>
              <a:t>A</a:t>
            </a:r>
            <a:r>
              <a:rPr lang="en-US" altLang="zh-CN" smtClean="0">
                <a:latin typeface="CMMI10"/>
              </a:rPr>
              <a:t>A</a:t>
            </a:r>
            <a:r>
              <a:rPr lang="en-US" altLang="zh-CN" smtClean="0">
                <a:latin typeface="CMSY10ORIG"/>
              </a:rPr>
              <a:t>A</a:t>
            </a:r>
            <a:r>
              <a:rPr lang="en-US" altLang="zh-CN" smtClean="0">
                <a:latin typeface="CMR7"/>
              </a:rPr>
              <a:t>A</a:t>
            </a:r>
            <a:r>
              <a:rPr lang="en-US" altLang="zh-CN" smtClean="0">
                <a:latin typeface="CMSS8"/>
              </a:rPr>
              <a:t>A</a:t>
            </a:r>
            <a:r>
              <a:rPr lang="en-US" altLang="zh-CN" smtClean="0">
                <a:latin typeface="CMMI5"/>
              </a:rPr>
              <a:t>A</a:t>
            </a:r>
            <a:r>
              <a:rPr lang="en-US" altLang="zh-CN" smtClean="0">
                <a:latin typeface="CMSY7"/>
              </a:rPr>
              <a:t>A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Compression Trees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directed spanning tree of the network</a:t>
            </a:r>
          </a:p>
          <a:p>
            <a:r>
              <a:rPr lang="en-US" altLang="zh-CN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node is compressed using its parent</a:t>
            </a:r>
          </a:p>
          <a:p>
            <a:r>
              <a:rPr lang="en-US" altLang="zh-CN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Note: it is not necessarily a </a:t>
            </a:r>
            <a:r>
              <a:rPr lang="en-US" altLang="zh-CN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subtree</a:t>
            </a:r>
            <a:r>
              <a:rPr lang="en-US" altLang="zh-CN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G</a:t>
            </a:r>
            <a:endParaRPr lang="zh-CN" alt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33400" y="3124200"/>
            <a:ext cx="3733800" cy="3581400"/>
            <a:chOff x="4500562" y="1928794"/>
            <a:chExt cx="4357714" cy="4929206"/>
          </a:xfrm>
        </p:grpSpPr>
        <p:sp>
          <p:nvSpPr>
            <p:cNvPr id="59" name="Oval 58"/>
            <p:cNvSpPr/>
            <p:nvPr/>
          </p:nvSpPr>
          <p:spPr>
            <a:xfrm>
              <a:off x="6254992" y="6266088"/>
              <a:ext cx="309915" cy="30616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5</a:t>
              </a:r>
              <a:endParaRPr lang="zh-CN" altLang="en-US" sz="1400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7866549" y="3694319"/>
              <a:ext cx="309915" cy="30616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6254992" y="3388156"/>
              <a:ext cx="309915" cy="30616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7618617" y="5102669"/>
              <a:ext cx="309915" cy="30616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4643436" y="5041436"/>
              <a:ext cx="309915" cy="30616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cxnSp>
          <p:nvCxnSpPr>
            <p:cNvPr id="64" name="Straight Connector 63"/>
            <p:cNvCxnSpPr>
              <a:stCxn id="61" idx="6"/>
              <a:endCxn id="60" idx="2"/>
            </p:cNvCxnSpPr>
            <p:nvPr/>
          </p:nvCxnSpPr>
          <p:spPr>
            <a:xfrm>
              <a:off x="6564907" y="3541237"/>
              <a:ext cx="1301642" cy="30616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ounded Rectangle 64"/>
            <p:cNvSpPr/>
            <p:nvPr/>
          </p:nvSpPr>
          <p:spPr>
            <a:xfrm>
              <a:off x="7246720" y="2285969"/>
              <a:ext cx="1611556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Base Station</a:t>
              </a:r>
              <a:endParaRPr lang="zh-CN" altLang="en-US" sz="1400" dirty="0"/>
            </a:p>
          </p:txBody>
        </p:sp>
        <p:cxnSp>
          <p:nvCxnSpPr>
            <p:cNvPr id="66" name="Straight Connector 65"/>
            <p:cNvCxnSpPr>
              <a:stCxn id="62" idx="0"/>
              <a:endCxn id="60" idx="4"/>
            </p:cNvCxnSpPr>
            <p:nvPr/>
          </p:nvCxnSpPr>
          <p:spPr>
            <a:xfrm rot="5400000" flipH="1" flipV="1">
              <a:off x="7346447" y="4427609"/>
              <a:ext cx="1102187" cy="247932"/>
            </a:xfrm>
            <a:prstGeom prst="line">
              <a:avLst/>
            </a:prstGeom>
            <a:ln w="38100">
              <a:solidFill>
                <a:srgbClr val="FF1719"/>
              </a:solidFill>
              <a:prstDash val="solid"/>
              <a:headEnd type="triangle" w="lg" len="lg"/>
              <a:tailEnd type="none" w="lg" len="lg"/>
            </a:ln>
            <a:effectLst>
              <a:glow rad="63500">
                <a:srgbClr val="FF9999">
                  <a:alpha val="40000"/>
                </a:srgbClr>
              </a:glow>
              <a:outerShdw blurRad="177800" dist="50800" dir="5400000" algn="ctr" rotWithShape="0">
                <a:srgbClr val="000000">
                  <a:alpha val="82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1" idx="5"/>
              <a:endCxn id="62" idx="1"/>
            </p:cNvCxnSpPr>
            <p:nvPr/>
          </p:nvCxnSpPr>
          <p:spPr>
            <a:xfrm rot="16200000" flipH="1">
              <a:off x="6342751" y="3826253"/>
              <a:ext cx="1498022" cy="1144481"/>
            </a:xfrm>
            <a:prstGeom prst="line">
              <a:avLst/>
            </a:prstGeom>
            <a:ln w="38100">
              <a:solidFill>
                <a:srgbClr val="FF1719"/>
              </a:solidFill>
              <a:prstDash val="solid"/>
              <a:headEnd type="triangle" w="lg" len="lg"/>
              <a:tailEnd type="none" w="lg" len="lg"/>
            </a:ln>
            <a:effectLst>
              <a:glow rad="63500">
                <a:srgbClr val="FF9999">
                  <a:alpha val="40000"/>
                </a:srgbClr>
              </a:glow>
              <a:outerShdw blurRad="177800" dist="50800" dir="5400000" algn="ctr" rotWithShape="0">
                <a:srgbClr val="000000">
                  <a:alpha val="82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9" idx="7"/>
              <a:endCxn id="62" idx="3"/>
            </p:cNvCxnSpPr>
            <p:nvPr/>
          </p:nvCxnSpPr>
          <p:spPr>
            <a:xfrm rot="5400000" flipH="1" flipV="1">
              <a:off x="6618298" y="5265219"/>
              <a:ext cx="946929" cy="1144481"/>
            </a:xfrm>
            <a:prstGeom prst="line">
              <a:avLst/>
            </a:prstGeom>
            <a:ln w="38100">
              <a:solidFill>
                <a:srgbClr val="FF1719"/>
              </a:solidFill>
              <a:prstDash val="solid"/>
              <a:tailEnd type="triangle" w="lg" len="lg"/>
            </a:ln>
            <a:effectLst>
              <a:glow rad="63500">
                <a:srgbClr val="FF9999">
                  <a:alpha val="40000"/>
                </a:srgbClr>
              </a:glow>
              <a:outerShdw blurRad="177800" dist="50800" dir="5400000" algn="ctr" rotWithShape="0">
                <a:srgbClr val="000000">
                  <a:alpha val="82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3" idx="5"/>
              <a:endCxn id="59" idx="1"/>
            </p:cNvCxnSpPr>
            <p:nvPr/>
          </p:nvCxnSpPr>
          <p:spPr>
            <a:xfrm rot="16200000" flipH="1">
              <a:off x="5100091" y="5110637"/>
              <a:ext cx="1008162" cy="139241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1" idx="3"/>
              <a:endCxn id="63" idx="7"/>
            </p:cNvCxnSpPr>
            <p:nvPr/>
          </p:nvCxnSpPr>
          <p:spPr>
            <a:xfrm rot="5400000">
              <a:off x="4885777" y="3671671"/>
              <a:ext cx="1436790" cy="1392413"/>
            </a:xfrm>
            <a:prstGeom prst="line">
              <a:avLst/>
            </a:prstGeom>
            <a:ln w="38100">
              <a:solidFill>
                <a:srgbClr val="FF1719"/>
              </a:solidFill>
              <a:prstDash val="solid"/>
              <a:headEnd type="triangle" w="lg" len="lg"/>
              <a:tailEnd type="none" w="lg" len="lg"/>
            </a:ln>
            <a:effectLst>
              <a:glow rad="63500">
                <a:srgbClr val="FF9999">
                  <a:alpha val="40000"/>
                </a:srgbClr>
              </a:glow>
              <a:outerShdw blurRad="177800" dist="50800" dir="5400000" algn="ctr" rotWithShape="0">
                <a:srgbClr val="000000">
                  <a:alpha val="82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0" idx="0"/>
            </p:cNvCxnSpPr>
            <p:nvPr/>
          </p:nvCxnSpPr>
          <p:spPr>
            <a:xfrm rot="5400000">
              <a:off x="7609125" y="3126980"/>
              <a:ext cx="979722" cy="15495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532138" y="5488536"/>
              <a:ext cx="683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Franklin Gothic Book"/>
                </a:rPr>
                <a:t>H(X</a:t>
              </a:r>
              <a:r>
                <a:rPr lang="en-US" baseline="-25000" dirty="0" smtClean="0">
                  <a:latin typeface="Arial"/>
                </a:rPr>
                <a:t>4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86644" y="3845462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Franklin Gothic Book"/>
                </a:rPr>
                <a:t>H(X</a:t>
              </a:r>
              <a:r>
                <a:rPr lang="en-US" baseline="-25000" dirty="0" smtClean="0">
                  <a:latin typeface="Arial"/>
                </a:rPr>
                <a:t>2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72198" y="3845462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Franklin Gothic Book"/>
                </a:rPr>
                <a:t>H(X</a:t>
              </a:r>
              <a:r>
                <a:rPr lang="en-US" baseline="-25000" dirty="0" smtClean="0">
                  <a:latin typeface="Arial"/>
                </a:rPr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00562" y="5417098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Franklin Gothic Book"/>
                </a:rPr>
                <a:t>H(X</a:t>
              </a:r>
              <a:r>
                <a:rPr lang="en-US" baseline="-25000" dirty="0" smtClean="0">
                  <a:latin typeface="Arial"/>
                </a:rPr>
                <a:t>3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31940" y="6488668"/>
              <a:ext cx="683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Franklin Gothic Book"/>
                </a:rPr>
                <a:t>H(X</a:t>
              </a:r>
              <a:r>
                <a:rPr lang="en-US" baseline="-25000" dirty="0" smtClean="0">
                  <a:latin typeface="Arial"/>
                </a:rPr>
                <a:t>5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73" name="Straight Connector 72"/>
            <p:cNvCxnSpPr>
              <a:endCxn id="61" idx="7"/>
            </p:cNvCxnSpPr>
            <p:nvPr/>
          </p:nvCxnSpPr>
          <p:spPr>
            <a:xfrm rot="10800000" flipV="1">
              <a:off x="6519521" y="2714621"/>
              <a:ext cx="1302280" cy="718372"/>
            </a:xfrm>
            <a:prstGeom prst="line">
              <a:avLst/>
            </a:prstGeom>
            <a:ln w="38100">
              <a:solidFill>
                <a:srgbClr val="FF1719"/>
              </a:solidFill>
              <a:prstDash val="solid"/>
              <a:headEnd type="triangle" w="lg" len="lg"/>
              <a:tailEnd type="none" w="lg" len="lg"/>
            </a:ln>
            <a:effectLst>
              <a:glow rad="63500">
                <a:srgbClr val="FF9999">
                  <a:alpha val="40000"/>
                </a:srgbClr>
              </a:glow>
              <a:outerShdw blurRad="177800" dist="50800" dir="5400000" algn="ctr" rotWithShape="0">
                <a:srgbClr val="000000">
                  <a:alpha val="82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848600" y="1928794"/>
              <a:ext cx="632661" cy="585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" name="Group 52"/>
          <p:cNvGrpSpPr/>
          <p:nvPr/>
        </p:nvGrpSpPr>
        <p:grpSpPr>
          <a:xfrm>
            <a:off x="4800600" y="3124200"/>
            <a:ext cx="3733800" cy="3581400"/>
            <a:chOff x="4800600" y="3124200"/>
            <a:chExt cx="3733800" cy="3581400"/>
          </a:xfrm>
        </p:grpSpPr>
        <p:sp>
          <p:nvSpPr>
            <p:cNvPr id="27" name="Oval 26"/>
            <p:cNvSpPr/>
            <p:nvPr/>
          </p:nvSpPr>
          <p:spPr>
            <a:xfrm>
              <a:off x="6303840" y="6275536"/>
              <a:ext cx="265543" cy="2224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5</a:t>
              </a:r>
              <a:endParaRPr lang="zh-CN" altLang="en-US" sz="14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7684663" y="4406973"/>
              <a:ext cx="265543" cy="2224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303840" y="4184525"/>
              <a:ext cx="265543" cy="2224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7472229" y="5430234"/>
              <a:ext cx="265543" cy="2224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923018" y="5385744"/>
              <a:ext cx="265543" cy="2224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cxnSp>
          <p:nvCxnSpPr>
            <p:cNvPr id="32" name="Straight Connector 31"/>
            <p:cNvCxnSpPr>
              <a:stCxn id="29" idx="6"/>
              <a:endCxn id="28" idx="2"/>
            </p:cNvCxnSpPr>
            <p:nvPr/>
          </p:nvCxnSpPr>
          <p:spPr>
            <a:xfrm>
              <a:off x="6569383" y="4295748"/>
              <a:ext cx="1115280" cy="22244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7153578" y="3383712"/>
              <a:ext cx="1380822" cy="31142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Base Station</a:t>
              </a:r>
              <a:endParaRPr lang="zh-CN" altLang="en-US" sz="1400" dirty="0"/>
            </a:p>
          </p:txBody>
        </p:sp>
        <p:cxnSp>
          <p:nvCxnSpPr>
            <p:cNvPr id="34" name="Straight Connector 33"/>
            <p:cNvCxnSpPr>
              <a:stCxn id="30" idx="0"/>
              <a:endCxn id="28" idx="4"/>
            </p:cNvCxnSpPr>
            <p:nvPr/>
          </p:nvCxnSpPr>
          <p:spPr>
            <a:xfrm rot="5400000" flipH="1" flipV="1">
              <a:off x="7310811" y="4923610"/>
              <a:ext cx="800813" cy="212434"/>
            </a:xfrm>
            <a:prstGeom prst="line">
              <a:avLst/>
            </a:prstGeom>
            <a:ln w="38100">
              <a:solidFill>
                <a:srgbClr val="FF1719"/>
              </a:solidFill>
              <a:prstDash val="solid"/>
              <a:headEnd type="triangle" w="lg" len="lg"/>
              <a:tailEnd type="none" w="lg" len="lg"/>
            </a:ln>
            <a:effectLst>
              <a:glow rad="63500">
                <a:srgbClr val="FF9999">
                  <a:alpha val="40000"/>
                </a:srgbClr>
              </a:glow>
              <a:outerShdw blurRad="177800" dist="50800" dir="5400000" algn="ctr" rotWithShape="0">
                <a:srgbClr val="000000">
                  <a:alpha val="82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27" idx="7"/>
            </p:cNvCxnSpPr>
            <p:nvPr/>
          </p:nvCxnSpPr>
          <p:spPr>
            <a:xfrm rot="16200000" flipH="1">
              <a:off x="5559491" y="5337108"/>
              <a:ext cx="1812313" cy="129695"/>
            </a:xfrm>
            <a:prstGeom prst="line">
              <a:avLst/>
            </a:prstGeom>
            <a:ln w="38100">
              <a:solidFill>
                <a:srgbClr val="FF1719"/>
              </a:solidFill>
              <a:prstDash val="solid"/>
              <a:headEnd type="triangle" w="lg" len="lg"/>
              <a:tailEnd type="none" w="lg" len="lg"/>
            </a:ln>
            <a:effectLst>
              <a:glow rad="63500">
                <a:srgbClr val="FF9999">
                  <a:alpha val="40000"/>
                </a:srgbClr>
              </a:glow>
              <a:outerShdw blurRad="177800" dist="50800" dir="5400000" algn="ctr" rotWithShape="0">
                <a:srgbClr val="000000">
                  <a:alpha val="82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1" idx="6"/>
              <a:endCxn id="30" idx="3"/>
            </p:cNvCxnSpPr>
            <p:nvPr/>
          </p:nvCxnSpPr>
          <p:spPr>
            <a:xfrm>
              <a:off x="5188561" y="5496968"/>
              <a:ext cx="2322556" cy="123137"/>
            </a:xfrm>
            <a:prstGeom prst="line">
              <a:avLst/>
            </a:prstGeom>
            <a:ln w="38100">
              <a:solidFill>
                <a:srgbClr val="FF1719"/>
              </a:solidFill>
              <a:prstDash val="solid"/>
              <a:tailEnd type="triangle" w="lg" len="lg"/>
            </a:ln>
            <a:effectLst>
              <a:glow rad="63500">
                <a:srgbClr val="FF9999">
                  <a:alpha val="40000"/>
                </a:srgbClr>
              </a:glow>
              <a:outerShdw blurRad="177800" dist="50800" dir="5400000" algn="ctr" rotWithShape="0">
                <a:srgbClr val="000000">
                  <a:alpha val="82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1" idx="5"/>
              <a:endCxn id="27" idx="1"/>
            </p:cNvCxnSpPr>
            <p:nvPr/>
          </p:nvCxnSpPr>
          <p:spPr>
            <a:xfrm rot="16200000" flipH="1">
              <a:off x="5379952" y="5345337"/>
              <a:ext cx="732498" cy="119305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30" idx="1"/>
            </p:cNvCxnSpPr>
            <p:nvPr/>
          </p:nvCxnSpPr>
          <p:spPr>
            <a:xfrm rot="16200000" flipH="1">
              <a:off x="6548653" y="4500346"/>
              <a:ext cx="1043211" cy="881717"/>
            </a:xfrm>
            <a:prstGeom prst="line">
              <a:avLst/>
            </a:prstGeom>
            <a:ln w="38100">
              <a:solidFill>
                <a:srgbClr val="FF1719"/>
              </a:solidFill>
              <a:prstDash val="solid"/>
              <a:headEnd type="triangle" w="lg" len="lg"/>
              <a:tailEnd type="none" w="lg" len="lg"/>
            </a:ln>
            <a:effectLst>
              <a:glow rad="63500">
                <a:srgbClr val="FF9999">
                  <a:alpha val="40000"/>
                </a:srgbClr>
              </a:glow>
              <a:outerShdw blurRad="177800" dist="50800" dir="5400000" algn="ctr" rotWithShape="0">
                <a:srgbClr val="000000">
                  <a:alpha val="82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28" idx="0"/>
            </p:cNvCxnSpPr>
            <p:nvPr/>
          </p:nvCxnSpPr>
          <p:spPr>
            <a:xfrm rot="5400000">
              <a:off x="7527904" y="3984671"/>
              <a:ext cx="711834" cy="1327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398131" y="5710592"/>
              <a:ext cx="585405" cy="268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Franklin Gothic Book"/>
                </a:rPr>
                <a:t>H(X</a:t>
              </a:r>
              <a:r>
                <a:rPr lang="en-US" baseline="-25000" dirty="0" smtClean="0">
                  <a:latin typeface="Arial"/>
                </a:rPr>
                <a:t>4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87786" y="4516788"/>
              <a:ext cx="585383" cy="268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Franklin Gothic Book"/>
                </a:rPr>
                <a:t>H(X</a:t>
              </a:r>
              <a:r>
                <a:rPr lang="en-US" baseline="-25000" dirty="0" smtClean="0">
                  <a:latin typeface="Arial"/>
                </a:rPr>
                <a:t>2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47218" y="4516788"/>
              <a:ext cx="585383" cy="268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Franklin Gothic Book"/>
                </a:rPr>
                <a:t>H(X</a:t>
              </a:r>
              <a:r>
                <a:rPr lang="en-US" baseline="-25000" dirty="0" smtClean="0">
                  <a:latin typeface="Arial"/>
                </a:rPr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00600" y="5658688"/>
              <a:ext cx="585383" cy="268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Franklin Gothic Book"/>
                </a:rPr>
                <a:t>H(X</a:t>
              </a:r>
              <a:r>
                <a:rPr lang="en-US" baseline="-25000" dirty="0" smtClean="0">
                  <a:latin typeface="Arial"/>
                </a:rPr>
                <a:t>3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12724" y="6437255"/>
              <a:ext cx="585405" cy="268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Franklin Gothic Book"/>
                </a:rPr>
                <a:t>H(X</a:t>
              </a:r>
              <a:r>
                <a:rPr lang="en-US" baseline="-25000" dirty="0" smtClean="0">
                  <a:latin typeface="Arial"/>
                </a:rPr>
                <a:t>5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45" name="Straight Connector 44"/>
            <p:cNvCxnSpPr>
              <a:endCxn id="29" idx="7"/>
            </p:cNvCxnSpPr>
            <p:nvPr/>
          </p:nvCxnSpPr>
          <p:spPr>
            <a:xfrm rot="10800000" flipV="1">
              <a:off x="6530495" y="3695156"/>
              <a:ext cx="1115827" cy="521946"/>
            </a:xfrm>
            <a:prstGeom prst="line">
              <a:avLst/>
            </a:prstGeom>
            <a:ln w="38100">
              <a:solidFill>
                <a:srgbClr val="FF1719"/>
              </a:solidFill>
              <a:prstDash val="solid"/>
              <a:headEnd type="triangle" w="lg" len="lg"/>
              <a:tailEnd type="none" w="lg" len="lg"/>
            </a:ln>
            <a:effectLst>
              <a:glow rad="63500">
                <a:srgbClr val="FF9999">
                  <a:alpha val="40000"/>
                </a:srgbClr>
              </a:glow>
              <a:outerShdw blurRad="177800" dist="50800" dir="5400000" algn="ctr" rotWithShape="0">
                <a:srgbClr val="000000">
                  <a:alpha val="82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669284" y="3124200"/>
              <a:ext cx="542080" cy="425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7" name="Straight Connector 46"/>
            <p:cNvCxnSpPr>
              <a:stCxn id="31" idx="7"/>
              <a:endCxn id="29" idx="3"/>
            </p:cNvCxnSpPr>
            <p:nvPr/>
          </p:nvCxnSpPr>
          <p:spPr>
            <a:xfrm rot="5400000" flipH="1" flipV="1">
              <a:off x="5224238" y="4299832"/>
              <a:ext cx="1043925" cy="119305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7" idx="6"/>
            </p:cNvCxnSpPr>
            <p:nvPr/>
          </p:nvCxnSpPr>
          <p:spPr>
            <a:xfrm flipV="1">
              <a:off x="6569383" y="5638800"/>
              <a:ext cx="974417" cy="74796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Compression Trees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directed spanning tree of the network</a:t>
            </a:r>
          </a:p>
          <a:p>
            <a:r>
              <a:rPr lang="en-US" altLang="zh-CN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node is compressed using its parent</a:t>
            </a:r>
          </a:p>
          <a:p>
            <a:pPr>
              <a:buNone/>
            </a:pPr>
            <a:r>
              <a:rPr lang="en-US" altLang="zh-CN" sz="2800" dirty="0" smtClean="0"/>
              <a:t>A communication Scheme:</a:t>
            </a:r>
          </a:p>
          <a:p>
            <a:pPr marL="550926" indent="-514350"/>
            <a:r>
              <a:rPr lang="en-US" altLang="zh-CN" sz="2000" dirty="0" smtClean="0"/>
              <a:t>Broadcast model (no receiving cost)</a:t>
            </a:r>
          </a:p>
          <a:p>
            <a:pPr marL="550926" indent="-514350"/>
            <a:r>
              <a:rPr lang="en-US" altLang="zh-CN" sz="2000" dirty="0" smtClean="0"/>
              <a:t>E.g., nodes 1 and 4 broadcast</a:t>
            </a:r>
          </a:p>
        </p:txBody>
      </p:sp>
      <p:sp>
        <p:nvSpPr>
          <p:cNvPr id="59" name="Oval 58"/>
          <p:cNvSpPr/>
          <p:nvPr/>
        </p:nvSpPr>
        <p:spPr>
          <a:xfrm>
            <a:off x="6254992" y="626608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60" name="Oval 59"/>
          <p:cNvSpPr/>
          <p:nvPr/>
        </p:nvSpPr>
        <p:spPr>
          <a:xfrm>
            <a:off x="7866549" y="3694319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61" name="Oval 60"/>
          <p:cNvSpPr/>
          <p:nvPr/>
        </p:nvSpPr>
        <p:spPr>
          <a:xfrm>
            <a:off x="6254992" y="3388156"/>
            <a:ext cx="309915" cy="3061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2" name="Oval 61"/>
          <p:cNvSpPr/>
          <p:nvPr/>
        </p:nvSpPr>
        <p:spPr>
          <a:xfrm>
            <a:off x="7618617" y="5102669"/>
            <a:ext cx="309915" cy="3061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63" name="Oval 62"/>
          <p:cNvSpPr/>
          <p:nvPr/>
        </p:nvSpPr>
        <p:spPr>
          <a:xfrm>
            <a:off x="4643436" y="5041436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cxnSp>
        <p:nvCxnSpPr>
          <p:cNvPr id="64" name="Straight Connector 63"/>
          <p:cNvCxnSpPr>
            <a:stCxn id="61" idx="6"/>
            <a:endCxn id="60" idx="2"/>
          </p:cNvCxnSpPr>
          <p:nvPr/>
        </p:nvCxnSpPr>
        <p:spPr>
          <a:xfrm>
            <a:off x="6564907" y="3541237"/>
            <a:ext cx="1301642" cy="3061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7246720" y="2285969"/>
            <a:ext cx="161155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Base Station</a:t>
            </a:r>
            <a:endParaRPr lang="zh-CN" altLang="en-US" dirty="0"/>
          </a:p>
        </p:txBody>
      </p:sp>
      <p:cxnSp>
        <p:nvCxnSpPr>
          <p:cNvPr id="66" name="Straight Connector 65"/>
          <p:cNvCxnSpPr>
            <a:stCxn id="62" idx="0"/>
            <a:endCxn id="60" idx="4"/>
          </p:cNvCxnSpPr>
          <p:nvPr/>
        </p:nvCxnSpPr>
        <p:spPr>
          <a:xfrm rot="5400000" flipH="1" flipV="1">
            <a:off x="7346447" y="4427609"/>
            <a:ext cx="1102187" cy="247932"/>
          </a:xfrm>
          <a:prstGeom prst="line">
            <a:avLst/>
          </a:prstGeom>
          <a:ln w="38100">
            <a:solidFill>
              <a:srgbClr val="FF1719"/>
            </a:solidFill>
            <a:prstDash val="solid"/>
            <a:headEnd type="triangle" w="lg" len="lg"/>
            <a:tailEnd type="none" w="lg" len="lg"/>
          </a:ln>
          <a:effectLst>
            <a:glow rad="63500">
              <a:srgbClr val="FF9999">
                <a:alpha val="40000"/>
              </a:srgbClr>
            </a:glow>
            <a:outerShdw blurRad="177800" dist="50800" dir="5400000" algn="ctr" rotWithShape="0">
              <a:srgbClr val="000000">
                <a:alpha val="82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1" idx="5"/>
            <a:endCxn id="62" idx="1"/>
          </p:cNvCxnSpPr>
          <p:nvPr/>
        </p:nvCxnSpPr>
        <p:spPr>
          <a:xfrm rot="16200000" flipH="1">
            <a:off x="6342751" y="3826253"/>
            <a:ext cx="1498022" cy="1144481"/>
          </a:xfrm>
          <a:prstGeom prst="line">
            <a:avLst/>
          </a:prstGeom>
          <a:ln w="38100">
            <a:solidFill>
              <a:srgbClr val="FF1719"/>
            </a:solidFill>
            <a:prstDash val="solid"/>
            <a:headEnd type="triangle" w="lg" len="lg"/>
            <a:tailEnd type="none" w="lg" len="lg"/>
          </a:ln>
          <a:effectLst>
            <a:glow rad="63500">
              <a:srgbClr val="FF9999">
                <a:alpha val="40000"/>
              </a:srgbClr>
            </a:glow>
            <a:outerShdw blurRad="177800" dist="50800" dir="5400000" algn="ctr" rotWithShape="0">
              <a:srgbClr val="000000">
                <a:alpha val="82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9" idx="7"/>
            <a:endCxn id="62" idx="3"/>
          </p:cNvCxnSpPr>
          <p:nvPr/>
        </p:nvCxnSpPr>
        <p:spPr>
          <a:xfrm rot="5400000" flipH="1" flipV="1">
            <a:off x="6618298" y="5265219"/>
            <a:ext cx="946929" cy="1144481"/>
          </a:xfrm>
          <a:prstGeom prst="line">
            <a:avLst/>
          </a:prstGeom>
          <a:ln w="38100">
            <a:solidFill>
              <a:srgbClr val="FF1719"/>
            </a:solidFill>
            <a:prstDash val="solid"/>
            <a:tailEnd type="triangle" w="lg" len="lg"/>
          </a:ln>
          <a:effectLst>
            <a:glow rad="63500">
              <a:srgbClr val="FF9999">
                <a:alpha val="40000"/>
              </a:srgbClr>
            </a:glow>
            <a:outerShdw blurRad="177800" dist="50800" dir="5400000" algn="ctr" rotWithShape="0">
              <a:srgbClr val="000000">
                <a:alpha val="82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3" idx="5"/>
            <a:endCxn id="59" idx="1"/>
          </p:cNvCxnSpPr>
          <p:nvPr/>
        </p:nvCxnSpPr>
        <p:spPr>
          <a:xfrm rot="16200000" flipH="1">
            <a:off x="5100091" y="5110637"/>
            <a:ext cx="1008162" cy="13924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1" idx="3"/>
            <a:endCxn id="63" idx="7"/>
          </p:cNvCxnSpPr>
          <p:nvPr/>
        </p:nvCxnSpPr>
        <p:spPr>
          <a:xfrm rot="5400000">
            <a:off x="4885777" y="3671671"/>
            <a:ext cx="1436790" cy="1392413"/>
          </a:xfrm>
          <a:prstGeom prst="line">
            <a:avLst/>
          </a:prstGeom>
          <a:ln w="38100">
            <a:solidFill>
              <a:srgbClr val="FF1719"/>
            </a:solidFill>
            <a:prstDash val="solid"/>
            <a:headEnd type="triangle" w="lg" len="lg"/>
            <a:tailEnd type="none" w="lg" len="lg"/>
          </a:ln>
          <a:effectLst>
            <a:glow rad="63500">
              <a:srgbClr val="FF9999">
                <a:alpha val="40000"/>
              </a:srgbClr>
            </a:glow>
            <a:outerShdw blurRad="177800" dist="50800" dir="5400000" algn="ctr" rotWithShape="0">
              <a:srgbClr val="000000">
                <a:alpha val="82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60" idx="0"/>
          </p:cNvCxnSpPr>
          <p:nvPr/>
        </p:nvCxnSpPr>
        <p:spPr>
          <a:xfrm rot="5400000">
            <a:off x="7609125" y="3126980"/>
            <a:ext cx="979722" cy="1549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546400" y="5488536"/>
            <a:ext cx="68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Book"/>
              </a:rPr>
              <a:t>H(X</a:t>
            </a:r>
            <a:r>
              <a:rPr lang="en-US" baseline="-25000" dirty="0" smtClean="0">
                <a:latin typeface="Arial"/>
              </a:rPr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286644" y="384546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Book"/>
              </a:rPr>
              <a:t>H(X</a:t>
            </a:r>
            <a:r>
              <a:rPr lang="en-US" baseline="-25000" dirty="0" smtClean="0">
                <a:latin typeface="Arial"/>
              </a:rPr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072198" y="384546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Book"/>
              </a:rPr>
              <a:t>H(X</a:t>
            </a:r>
            <a:r>
              <a:rPr lang="en-US" baseline="-25000" dirty="0" smtClean="0">
                <a:latin typeface="Arial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500562" y="5417098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Book"/>
              </a:rPr>
              <a:t>H(X</a:t>
            </a:r>
            <a:r>
              <a:rPr lang="en-US" baseline="-25000" dirty="0" smtClean="0">
                <a:latin typeface="Arial"/>
              </a:rPr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031940" y="6488668"/>
            <a:ext cx="68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Book"/>
              </a:rPr>
              <a:t>H(X</a:t>
            </a:r>
            <a:r>
              <a:rPr lang="en-US" baseline="-25000" dirty="0" smtClean="0">
                <a:latin typeface="Arial"/>
              </a:rPr>
              <a:t>5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73" name="Straight Connector 72"/>
          <p:cNvCxnSpPr>
            <a:endCxn id="61" idx="7"/>
          </p:cNvCxnSpPr>
          <p:nvPr/>
        </p:nvCxnSpPr>
        <p:spPr>
          <a:xfrm rot="10800000" flipV="1">
            <a:off x="6519521" y="2714621"/>
            <a:ext cx="1302280" cy="718372"/>
          </a:xfrm>
          <a:prstGeom prst="line">
            <a:avLst/>
          </a:prstGeom>
          <a:ln w="38100">
            <a:solidFill>
              <a:srgbClr val="FF1719"/>
            </a:solidFill>
            <a:prstDash val="solid"/>
            <a:headEnd type="triangle" w="lg" len="lg"/>
            <a:tailEnd type="none" w="lg" len="lg"/>
          </a:ln>
          <a:effectLst>
            <a:glow rad="63500">
              <a:srgbClr val="FF9999">
                <a:alpha val="40000"/>
              </a:srgbClr>
            </a:glow>
            <a:outerShdw blurRad="177800" dist="50800" dir="5400000" algn="ctr" rotWithShape="0">
              <a:srgbClr val="000000">
                <a:alpha val="82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71472" y="3929066"/>
          <a:ext cx="3500462" cy="22885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688615"/>
                <a:gridCol w="1240210"/>
                <a:gridCol w="157163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receives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Sends to BS</a:t>
                      </a:r>
                      <a:endParaRPr lang="zh-CN" alt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u="none" baseline="0" dirty="0" smtClean="0"/>
                        <a:t>H(X</a:t>
                      </a:r>
                      <a:r>
                        <a:rPr lang="en-US" altLang="zh-CN" sz="1600" u="none" baseline="-25000" dirty="0" smtClean="0"/>
                        <a:t>1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u="none" baseline="0" dirty="0" smtClean="0"/>
                        <a:t>H(X</a:t>
                      </a:r>
                      <a:r>
                        <a:rPr lang="en-US" altLang="zh-CN" sz="1600" u="none" baseline="-25000" dirty="0" smtClean="0"/>
                        <a:t>4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H(X</a:t>
                      </a:r>
                      <a:r>
                        <a:rPr lang="en-US" altLang="zh-CN" sz="1600" baseline="-25000" dirty="0" smtClean="0"/>
                        <a:t>2</a:t>
                      </a:r>
                      <a:r>
                        <a:rPr lang="en-US" altLang="zh-CN" sz="1600" dirty="0" smtClean="0"/>
                        <a:t>|X</a:t>
                      </a:r>
                      <a:r>
                        <a:rPr lang="en-US" altLang="zh-CN" sz="1600" baseline="-25000" dirty="0" smtClean="0"/>
                        <a:t>4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u="none" baseline="0" smtClean="0"/>
                        <a:t>H(X</a:t>
                      </a:r>
                      <a:r>
                        <a:rPr lang="en-US" altLang="zh-CN" sz="1600" u="none" baseline="-25000" smtClean="0"/>
                        <a:t>1</a:t>
                      </a:r>
                      <a:r>
                        <a:rPr lang="en-US" altLang="zh-CN" sz="160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H(X</a:t>
                      </a:r>
                      <a:r>
                        <a:rPr lang="en-US" altLang="zh-CN" sz="1600" baseline="-25000" dirty="0" smtClean="0"/>
                        <a:t>3</a:t>
                      </a:r>
                      <a:r>
                        <a:rPr lang="en-US" altLang="zh-CN" sz="1600" dirty="0" smtClean="0"/>
                        <a:t>|X</a:t>
                      </a:r>
                      <a:r>
                        <a:rPr lang="en-US" altLang="zh-CN" sz="1600" baseline="-25000" dirty="0" smtClean="0"/>
                        <a:t>1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u="none" baseline="0" dirty="0" smtClean="0"/>
                        <a:t>H(X</a:t>
                      </a:r>
                      <a:r>
                        <a:rPr lang="en-US" altLang="zh-CN" sz="1600" u="none" baseline="-25000" dirty="0" smtClean="0"/>
                        <a:t>1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H(X</a:t>
                      </a:r>
                      <a:r>
                        <a:rPr lang="en-US" altLang="zh-CN" sz="1600" baseline="-25000" dirty="0" smtClean="0"/>
                        <a:t>4</a:t>
                      </a:r>
                      <a:r>
                        <a:rPr lang="en-US" altLang="zh-CN" sz="1600" dirty="0" smtClean="0"/>
                        <a:t>|X</a:t>
                      </a:r>
                      <a:r>
                        <a:rPr lang="en-US" altLang="zh-CN" sz="1600" baseline="-25000" dirty="0" smtClean="0"/>
                        <a:t>1</a:t>
                      </a:r>
                      <a:r>
                        <a:rPr lang="en-US" altLang="zh-CN" sz="1600" dirty="0" smtClean="0"/>
                        <a:t>) 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u="none" baseline="0" dirty="0" smtClean="0"/>
                        <a:t>H(X</a:t>
                      </a:r>
                      <a:r>
                        <a:rPr lang="en-US" altLang="zh-CN" sz="1600" u="none" baseline="-25000" dirty="0" smtClean="0"/>
                        <a:t>4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H(X</a:t>
                      </a:r>
                      <a:r>
                        <a:rPr lang="en-US" altLang="zh-CN" sz="1600" baseline="-25000" dirty="0" smtClean="0"/>
                        <a:t>5</a:t>
                      </a:r>
                      <a:r>
                        <a:rPr lang="en-US" altLang="zh-CN" sz="1600" dirty="0" smtClean="0"/>
                        <a:t>|X</a:t>
                      </a:r>
                      <a:r>
                        <a:rPr lang="en-US" altLang="zh-CN" sz="1600" baseline="-25000" dirty="0" smtClean="0"/>
                        <a:t>4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00034" y="628652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Cost </a:t>
            </a:r>
            <a:r>
              <a:rPr lang="en-US" altLang="zh-CN" dirty="0" smtClean="0"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en-US" altLang="zh-CN" dirty="0" smtClean="0"/>
              <a:t> 2h+8ε</a:t>
            </a:r>
            <a:endParaRPr lang="zh-CN" altLang="en-US" dirty="0"/>
          </a:p>
        </p:txBody>
      </p:sp>
      <p:pic>
        <p:nvPicPr>
          <p:cNvPr id="25" name="Picture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72400" y="1905000"/>
            <a:ext cx="5822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Formulation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Given: </a:t>
            </a:r>
            <a:r>
              <a:rPr lang="en-US" altLang="zh-CN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G(V,E), </a:t>
            </a:r>
            <a:r>
              <a:rPr lang="en-US" altLang="zh-CN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/>
              </a:rPr>
              <a:t>H(X</a:t>
            </a:r>
            <a:r>
              <a:rPr lang="en-US" altLang="zh-CN" sz="2400" i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i</a:t>
            </a:r>
            <a:r>
              <a:rPr lang="en-US" altLang="zh-CN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), </a:t>
            </a:r>
            <a:r>
              <a:rPr lang="en-US" altLang="zh-CN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/>
              </a:rPr>
              <a:t>H(X</a:t>
            </a:r>
            <a:r>
              <a:rPr lang="en-US" altLang="zh-CN" sz="2400" i="1" baseline="-25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/>
              </a:rPr>
              <a:t>i</a:t>
            </a:r>
            <a:r>
              <a:rPr lang="en-US" altLang="zh-CN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/>
              </a:rPr>
              <a:t>|X</a:t>
            </a:r>
            <a:r>
              <a:rPr lang="en-US" altLang="zh-CN" sz="2400" i="1" baseline="-25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j</a:t>
            </a:r>
            <a:r>
              <a:rPr lang="en-US" altLang="zh-CN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</a:t>
            </a:r>
            <a:r>
              <a:rPr lang="en-US" altLang="zh-CN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(typically learned from historical data) </a:t>
            </a:r>
            <a:endParaRPr lang="en-US" altLang="zh-CN" sz="2400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Find: </a:t>
            </a:r>
            <a:r>
              <a:rPr lang="en-US" altLang="zh-CN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compression tree and a communication scheme</a:t>
            </a:r>
          </a:p>
          <a:p>
            <a:r>
              <a:rPr lang="en-US" altLang="zh-C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Goal: </a:t>
            </a:r>
            <a:r>
              <a:rPr lang="en-US" altLang="zh-CN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Minimizing the communication </a:t>
            </a:r>
            <a:r>
              <a:rPr lang="en-US" altLang="zh-CN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cost (bit-hop metric)</a:t>
            </a:r>
          </a:p>
          <a:p>
            <a:endParaRPr lang="en-US" altLang="zh-CN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Assumptions</a:t>
            </a:r>
            <a:endParaRPr lang="en-US" altLang="zh-CN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162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Broadcast </a:t>
            </a:r>
            <a:r>
              <a:rPr lang="en-US" sz="2162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model: When a node transmits information, all its neighbors receive it</a:t>
            </a:r>
            <a:r>
              <a:rPr lang="en-US" sz="2162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1"/>
            <a:r>
              <a:rPr lang="en-US" sz="2162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Receiving </a:t>
            </a:r>
            <a:r>
              <a:rPr lang="en-US" sz="2162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cost at a sensor is negligible compared to sensing cost</a:t>
            </a:r>
            <a:endParaRPr lang="en-US" altLang="zh-CN" sz="2162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altLang="zh-CN" sz="2162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Node </a:t>
            </a:r>
            <a:r>
              <a:rPr lang="en-US" altLang="zh-CN" sz="2162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zh-CN" sz="2162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can encode </a:t>
            </a:r>
            <a:r>
              <a:rPr lang="en-US" altLang="zh-CN" sz="2162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X</a:t>
            </a:r>
            <a:r>
              <a:rPr lang="en-US" altLang="zh-CN" sz="2162" i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zh-CN" sz="2162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162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</a:t>
            </a:r>
            <a:r>
              <a:rPr lang="en-US" altLang="zh-CN" sz="2162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H(</a:t>
            </a:r>
            <a:r>
              <a:rPr lang="en-US" altLang="zh-CN" sz="2162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X</a:t>
            </a:r>
            <a:r>
              <a:rPr lang="en-US" altLang="zh-CN" sz="2162" i="1" baseline="-25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zh-CN" sz="2162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r>
              <a:rPr lang="en-US" altLang="zh-CN" sz="2162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bits</a:t>
            </a:r>
          </a:p>
          <a:p>
            <a:pPr lvl="1"/>
            <a:r>
              <a:rPr lang="en-US" altLang="zh-CN" sz="2162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 node or transmission </a:t>
            </a:r>
            <a:r>
              <a:rPr lang="en-US" altLang="zh-CN" sz="2162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failures</a:t>
            </a:r>
          </a:p>
          <a:p>
            <a:endParaRPr lang="en-US" altLang="zh-CN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The problem is NP-hard</a:t>
            </a:r>
          </a:p>
          <a:p>
            <a:r>
              <a:rPr lang="en-US" altLang="zh-CN" dirty="0" smtClean="0"/>
              <a:t>Approximation algorithms</a:t>
            </a:r>
          </a:p>
          <a:p>
            <a:pPr lvl="1"/>
            <a:r>
              <a:rPr lang="en-US" altLang="zh-CN" dirty="0" smtClean="0"/>
              <a:t>Uniform Entropies: We show a connection to weakly connected dominating set</a:t>
            </a:r>
          </a:p>
          <a:p>
            <a:pPr lvl="1"/>
            <a:r>
              <a:rPr lang="en-US" altLang="zh-CN" dirty="0" smtClean="0"/>
              <a:t>General Cases: A generic greedy framework</a:t>
            </a:r>
          </a:p>
          <a:p>
            <a:r>
              <a:rPr lang="en-US" altLang="zh-CN" dirty="0" smtClean="0"/>
              <a:t>Simulations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Exploit </a:t>
            </a:r>
            <a:r>
              <a:rPr lang="en-US" altLang="zh-CN" sz="2800" dirty="0" smtClean="0"/>
              <a:t>spatial correlation in routing </a:t>
            </a:r>
            <a:r>
              <a:rPr lang="en-US" altLang="zh-CN" sz="2400" dirty="0" smtClean="0">
                <a:solidFill>
                  <a:schemeClr val="tx1">
                    <a:lumMod val="75000"/>
                  </a:schemeClr>
                </a:solidFill>
              </a:rPr>
              <a:t>[</a:t>
            </a:r>
            <a:r>
              <a:rPr lang="en-US" altLang="zh-CN" sz="2400" dirty="0" err="1" smtClean="0">
                <a:solidFill>
                  <a:schemeClr val="tx1">
                    <a:lumMod val="75000"/>
                  </a:schemeClr>
                </a:solidFill>
              </a:rPr>
              <a:t>Patterm</a:t>
            </a:r>
            <a:r>
              <a:rPr lang="en-US" altLang="zh-CN" sz="2400" dirty="0" smtClean="0">
                <a:solidFill>
                  <a:schemeClr val="tx1">
                    <a:lumMod val="75000"/>
                  </a:schemeClr>
                </a:solidFill>
              </a:rPr>
              <a:t> et al., 2004]</a:t>
            </a:r>
            <a:endParaRPr lang="en-US" altLang="zh-CN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altLang="zh-CN" sz="2800" dirty="0" smtClean="0"/>
              <a:t>Data collection in wired </a:t>
            </a:r>
            <a:r>
              <a:rPr lang="en-US" altLang="zh-CN" sz="2800" dirty="0" smtClean="0"/>
              <a:t>networks</a:t>
            </a:r>
            <a:endParaRPr lang="en-US" altLang="zh-CN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en-US" altLang="zh-CN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Unicast</a:t>
            </a:r>
            <a:r>
              <a:rPr lang="en-US" altLang="zh-CN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model</a:t>
            </a:r>
            <a:r>
              <a:rPr lang="en-US" altLang="zh-CN" sz="2400" dirty="0" smtClean="0">
                <a:solidFill>
                  <a:schemeClr val="tx1">
                    <a:lumMod val="75000"/>
                  </a:schemeClr>
                </a:solidFill>
              </a:rPr>
              <a:t> [[</a:t>
            </a:r>
            <a:r>
              <a:rPr lang="en-US" altLang="zh-CN" sz="2400" dirty="0" err="1" smtClean="0">
                <a:solidFill>
                  <a:schemeClr val="tx1">
                    <a:lumMod val="75000"/>
                  </a:schemeClr>
                </a:solidFill>
              </a:rPr>
              <a:t>Rickenbach</a:t>
            </a:r>
            <a:r>
              <a:rPr lang="en-US" altLang="zh-CN" sz="2400" dirty="0" smtClean="0">
                <a:solidFill>
                  <a:schemeClr val="tx1">
                    <a:lumMod val="75000"/>
                  </a:schemeClr>
                </a:solidFill>
              </a:rPr>
              <a:t> et al., 2004]</a:t>
            </a:r>
            <a:r>
              <a:rPr lang="en-US" altLang="zh-CN" sz="20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altLang="zh-CN" sz="2400" dirty="0" err="1" smtClean="0">
                <a:solidFill>
                  <a:srgbClr val="A8C6D0"/>
                </a:solidFill>
              </a:rPr>
              <a:t>Unicast</a:t>
            </a:r>
            <a:r>
              <a:rPr lang="en-US" altLang="zh-CN" sz="2400" dirty="0" smtClean="0">
                <a:solidFill>
                  <a:srgbClr val="A8C6D0"/>
                </a:solidFill>
              </a:rPr>
              <a:t> model &amp; uniform entropy, compression tree=routing tree</a:t>
            </a:r>
            <a:r>
              <a:rPr lang="en-US" altLang="zh-CN" sz="2400" dirty="0" smtClean="0">
                <a:solidFill>
                  <a:schemeClr val="tx1">
                    <a:lumMod val="75000"/>
                  </a:schemeClr>
                </a:solidFill>
              </a:rPr>
              <a:t> [</a:t>
            </a:r>
            <a:r>
              <a:rPr lang="en-US" altLang="zh-CN" sz="2400" dirty="0" err="1" smtClean="0">
                <a:solidFill>
                  <a:schemeClr val="tx1">
                    <a:lumMod val="75000"/>
                  </a:schemeClr>
                </a:solidFill>
              </a:rPr>
              <a:t>Cristescu</a:t>
            </a:r>
            <a:r>
              <a:rPr lang="en-US" altLang="zh-CN" sz="2400" dirty="0" smtClean="0">
                <a:solidFill>
                  <a:schemeClr val="tx1">
                    <a:lumMod val="75000"/>
                  </a:schemeClr>
                </a:solidFill>
              </a:rPr>
              <a:t> et al., 2006]</a:t>
            </a:r>
          </a:p>
          <a:p>
            <a:r>
              <a:rPr lang="en-US" altLang="zh-CN" sz="2800" dirty="0" smtClean="0"/>
              <a:t>Clustering approach </a:t>
            </a:r>
            <a:r>
              <a:rPr lang="en-US" altLang="zh-CN" sz="2400" dirty="0" smtClean="0">
                <a:solidFill>
                  <a:schemeClr val="tx1">
                    <a:lumMod val="75000"/>
                  </a:schemeClr>
                </a:solidFill>
              </a:rPr>
              <a:t>[Chu et al. 2006]</a:t>
            </a:r>
          </a:p>
          <a:p>
            <a:pPr lvl="1"/>
            <a:r>
              <a:rPr lang="en-US" altLang="zh-CN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Can be seen as a two level compression </a:t>
            </a:r>
            <a:r>
              <a:rPr lang="en-US" altLang="zh-CN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tree</a:t>
            </a:r>
          </a:p>
          <a:p>
            <a:r>
              <a:rPr lang="en-US" altLang="zh-CN" sz="2800" dirty="0" smtClean="0"/>
              <a:t>Nearly optimal for large conditional entropies</a:t>
            </a:r>
            <a:r>
              <a:rPr lang="en-US" altLang="zh-CN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75000"/>
                  </a:schemeClr>
                </a:solidFill>
              </a:rPr>
              <a:t>[Liu et al. 2006]</a:t>
            </a:r>
            <a:endParaRPr lang="en-US" altLang="zh-CN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2"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Uniform Entropies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r>
              <a:rPr lang="en-US" sz="2000" i="1" u="sng" dirty="0" smtClean="0"/>
              <a:t>H(X</a:t>
            </a:r>
            <a:r>
              <a:rPr lang="en-US" sz="2000" i="1" baseline="-25000" dirty="0" smtClean="0"/>
              <a:t>i</a:t>
            </a:r>
            <a:r>
              <a:rPr lang="en-US" sz="2000" i="1" u="sng" dirty="0" smtClean="0"/>
              <a:t>) = </a:t>
            </a:r>
            <a:r>
              <a:rPr lang="en-US" sz="2000" i="1" u="sng" dirty="0" err="1" smtClean="0"/>
              <a:t>H(X</a:t>
            </a:r>
            <a:r>
              <a:rPr lang="en-US" sz="2000" i="1" baseline="-25000" dirty="0" err="1" smtClean="0"/>
              <a:t>j</a:t>
            </a:r>
            <a:r>
              <a:rPr lang="en-US" sz="2000" i="1" u="sng" dirty="0" smtClean="0"/>
              <a:t>) = h</a:t>
            </a:r>
            <a:r>
              <a:rPr lang="en-US" sz="2000" u="sng" dirty="0" smtClean="0"/>
              <a:t>, </a:t>
            </a:r>
            <a:r>
              <a:rPr lang="en-US" sz="2000" i="1" u="sng" dirty="0" smtClean="0"/>
              <a:t>H(X</a:t>
            </a:r>
            <a:r>
              <a:rPr lang="en-US" sz="2000" i="1" baseline="-25000" dirty="0" smtClean="0"/>
              <a:t>i</a:t>
            </a:r>
            <a:r>
              <a:rPr lang="en-US" sz="2000" i="1" u="sng" dirty="0" smtClean="0"/>
              <a:t> | </a:t>
            </a:r>
            <a:r>
              <a:rPr lang="en-US" sz="2000" i="1" u="sng" dirty="0" err="1" smtClean="0"/>
              <a:t>X</a:t>
            </a:r>
            <a:r>
              <a:rPr lang="en-US" sz="2000" i="1" baseline="-25000" dirty="0" err="1" smtClean="0"/>
              <a:t>j</a:t>
            </a:r>
            <a:r>
              <a:rPr lang="en-US" sz="2000" i="1" u="sng" dirty="0" smtClean="0"/>
              <a:t>) = </a:t>
            </a:r>
            <a:r>
              <a:rPr lang="en-US" sz="2000" i="1" u="sng" dirty="0" err="1" smtClean="0"/>
              <a:t>ε</a:t>
            </a:r>
            <a:endParaRPr lang="en-US" sz="2000" i="1" u="sng" dirty="0" smtClean="0"/>
          </a:p>
          <a:p>
            <a:r>
              <a:rPr lang="en-US" sz="2000" dirty="0" smtClean="0"/>
              <a:t>Observations:</a:t>
            </a:r>
          </a:p>
          <a:p>
            <a:pPr lvl="1"/>
            <a:r>
              <a:rPr lang="en-US" sz="1800" dirty="0" smtClean="0"/>
              <a:t>Compression tree is a </a:t>
            </a:r>
            <a:r>
              <a:rPr lang="en-US" sz="1800" dirty="0" err="1" smtClean="0"/>
              <a:t>subgraph</a:t>
            </a:r>
            <a:r>
              <a:rPr lang="en-US" sz="1800" dirty="0" smtClean="0"/>
              <a:t> of the communication graph</a:t>
            </a:r>
          </a:p>
          <a:p>
            <a:pPr lvl="1"/>
            <a:r>
              <a:rPr lang="en-US" sz="1800" dirty="0" smtClean="0"/>
              <a:t>For any edge in the tree, either the parent or the child must broadcast</a:t>
            </a:r>
          </a:p>
          <a:p>
            <a:pPr lvl="1"/>
            <a:r>
              <a:rPr lang="en-US" sz="1800" dirty="0" smtClean="0"/>
              <a:t>The nodes that locally broadcast their values form a </a:t>
            </a:r>
            <a:r>
              <a:rPr lang="en-US" sz="1800" i="1" dirty="0" smtClean="0">
                <a:solidFill>
                  <a:srgbClr val="92D050"/>
                </a:solidFill>
              </a:rPr>
              <a:t>weakly connected dominating set (WCDS)</a:t>
            </a:r>
          </a:p>
          <a:p>
            <a:pPr lvl="1"/>
            <a:endParaRPr lang="en-US" sz="1800" dirty="0" smtClean="0"/>
          </a:p>
          <a:p>
            <a:endParaRPr lang="zh-CN" altLang="en-US" dirty="0"/>
          </a:p>
        </p:txBody>
      </p:sp>
      <p:cxnSp>
        <p:nvCxnSpPr>
          <p:cNvPr id="10" name="AutoShape 12"/>
          <p:cNvCxnSpPr>
            <a:cxnSpLocks noChangeShapeType="1"/>
            <a:stCxn id="59" idx="0"/>
            <a:endCxn id="50" idx="5"/>
          </p:cNvCxnSpPr>
          <p:nvPr/>
        </p:nvCxnSpPr>
        <p:spPr bwMode="auto">
          <a:xfrm rot="16200000" flipV="1">
            <a:off x="2447796" y="5650431"/>
            <a:ext cx="953120" cy="461933"/>
          </a:xfrm>
          <a:prstGeom prst="straightConnector1">
            <a:avLst/>
          </a:prstGeom>
          <a:noFill/>
          <a:ln w="38100" cap="rnd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11" name="AutoShape 15"/>
          <p:cNvCxnSpPr>
            <a:cxnSpLocks noChangeShapeType="1"/>
            <a:stCxn id="61" idx="2"/>
            <a:endCxn id="59" idx="6"/>
          </p:cNvCxnSpPr>
          <p:nvPr/>
        </p:nvCxnSpPr>
        <p:spPr bwMode="auto">
          <a:xfrm rot="10800000" flipV="1">
            <a:off x="3310280" y="6439602"/>
            <a:ext cx="1404597" cy="71438"/>
          </a:xfrm>
          <a:prstGeom prst="straightConnector1">
            <a:avLst/>
          </a:prstGeom>
          <a:noFill/>
          <a:ln w="38100" cap="rnd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12" name="AutoShape 16"/>
          <p:cNvCxnSpPr>
            <a:cxnSpLocks noChangeShapeType="1"/>
            <a:stCxn id="61" idx="7"/>
            <a:endCxn id="55" idx="3"/>
          </p:cNvCxnSpPr>
          <p:nvPr/>
        </p:nvCxnSpPr>
        <p:spPr bwMode="auto">
          <a:xfrm rot="5400000" flipH="1" flipV="1">
            <a:off x="4978078" y="5906232"/>
            <a:ext cx="426453" cy="423799"/>
          </a:xfrm>
          <a:prstGeom prst="straightConnector1">
            <a:avLst/>
          </a:prstGeom>
          <a:noFill/>
          <a:ln w="38100" cap="rnd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13" name="AutoShape 17"/>
          <p:cNvCxnSpPr>
            <a:cxnSpLocks noChangeShapeType="1"/>
            <a:stCxn id="52" idx="5"/>
            <a:endCxn id="55" idx="1"/>
          </p:cNvCxnSpPr>
          <p:nvPr/>
        </p:nvCxnSpPr>
        <p:spPr bwMode="auto">
          <a:xfrm rot="16200000" flipH="1">
            <a:off x="4585169" y="4870379"/>
            <a:ext cx="640767" cy="995303"/>
          </a:xfrm>
          <a:prstGeom prst="straightConnector1">
            <a:avLst/>
          </a:prstGeom>
          <a:noFill/>
          <a:ln w="38100" cap="rnd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pic>
        <p:nvPicPr>
          <p:cNvPr id="14" name="Picture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534275" y="4408488"/>
            <a:ext cx="8191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AutoShape 17"/>
          <p:cNvCxnSpPr>
            <a:cxnSpLocks noChangeShapeType="1"/>
            <a:endCxn id="54" idx="6"/>
          </p:cNvCxnSpPr>
          <p:nvPr/>
        </p:nvCxnSpPr>
        <p:spPr bwMode="auto">
          <a:xfrm rot="10800000" flipV="1">
            <a:off x="6596428" y="4929196"/>
            <a:ext cx="904533" cy="81645"/>
          </a:xfrm>
          <a:prstGeom prst="straightConnector1">
            <a:avLst/>
          </a:prstGeom>
          <a:noFill/>
          <a:ln w="38100" cap="rnd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23" name="AutoShape 12"/>
          <p:cNvCxnSpPr>
            <a:cxnSpLocks noChangeShapeType="1"/>
            <a:stCxn id="49" idx="4"/>
          </p:cNvCxnSpPr>
          <p:nvPr/>
        </p:nvCxnSpPr>
        <p:spPr bwMode="auto">
          <a:xfrm rot="5400000">
            <a:off x="2460994" y="4657137"/>
            <a:ext cx="616170" cy="200982"/>
          </a:xfrm>
          <a:prstGeom prst="straightConnector1">
            <a:avLst/>
          </a:prstGeom>
          <a:noFill/>
          <a:ln w="38100" cap="rnd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grpSp>
        <p:nvGrpSpPr>
          <p:cNvPr id="24" name="Group 48"/>
          <p:cNvGrpSpPr>
            <a:grpSpLocks/>
          </p:cNvGrpSpPr>
          <p:nvPr/>
        </p:nvGrpSpPr>
        <p:grpSpPr bwMode="auto">
          <a:xfrm>
            <a:off x="978878" y="4296462"/>
            <a:ext cx="6625248" cy="2106334"/>
            <a:chOff x="978343" y="4296156"/>
            <a:chExt cx="6626392" cy="2106311"/>
          </a:xfrm>
          <a:effectLst>
            <a:glow rad="63500">
              <a:srgbClr val="FF1719">
                <a:alpha val="40000"/>
              </a:srgbClr>
            </a:glow>
          </a:effectLst>
        </p:grpSpPr>
        <p:cxnSp>
          <p:nvCxnSpPr>
            <p:cNvPr id="25" name="AutoShape 17"/>
            <p:cNvCxnSpPr>
              <a:cxnSpLocks noChangeShapeType="1"/>
              <a:endCxn id="54" idx="3"/>
            </p:cNvCxnSpPr>
            <p:nvPr/>
          </p:nvCxnSpPr>
          <p:spPr bwMode="auto">
            <a:xfrm flipV="1">
              <a:off x="5643840" y="5118771"/>
              <a:ext cx="688447" cy="52448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AutoShape 11"/>
            <p:cNvCxnSpPr>
              <a:cxnSpLocks noChangeShapeType="1"/>
              <a:stCxn id="52" idx="3"/>
              <a:endCxn id="50" idx="6"/>
            </p:cNvCxnSpPr>
            <p:nvPr/>
          </p:nvCxnSpPr>
          <p:spPr bwMode="auto">
            <a:xfrm rot="5400000">
              <a:off x="3339189" y="4446689"/>
              <a:ext cx="248943" cy="145023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AutoShape 13"/>
            <p:cNvCxnSpPr>
              <a:cxnSpLocks noChangeShapeType="1"/>
              <a:stCxn id="60" idx="0"/>
              <a:endCxn id="52" idx="4"/>
            </p:cNvCxnSpPr>
            <p:nvPr/>
          </p:nvCxnSpPr>
          <p:spPr bwMode="auto">
            <a:xfrm rot="5400000" flipH="1" flipV="1">
              <a:off x="3951375" y="5296264"/>
              <a:ext cx="551087" cy="14290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AutoShape 14"/>
            <p:cNvCxnSpPr>
              <a:cxnSpLocks noChangeShapeType="1"/>
              <a:stCxn id="59" idx="7"/>
              <a:endCxn id="60" idx="3"/>
            </p:cNvCxnSpPr>
            <p:nvPr/>
          </p:nvCxnSpPr>
          <p:spPr bwMode="auto">
            <a:xfrm rot="5400000" flipH="1" flipV="1">
              <a:off x="3406372" y="5762962"/>
              <a:ext cx="497886" cy="78112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AutoShape 18"/>
            <p:cNvCxnSpPr>
              <a:cxnSpLocks noChangeShapeType="1"/>
              <a:stCxn id="60" idx="5"/>
              <a:endCxn id="61" idx="1"/>
            </p:cNvCxnSpPr>
            <p:nvPr/>
          </p:nvCxnSpPr>
          <p:spPr bwMode="auto">
            <a:xfrm rot="16200000" flipH="1">
              <a:off x="4299495" y="5870142"/>
              <a:ext cx="426448" cy="49532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AutoShape 17"/>
            <p:cNvCxnSpPr>
              <a:cxnSpLocks noChangeShapeType="1"/>
              <a:stCxn id="52" idx="6"/>
            </p:cNvCxnSpPr>
            <p:nvPr/>
          </p:nvCxnSpPr>
          <p:spPr bwMode="auto">
            <a:xfrm flipV="1">
              <a:off x="4453352" y="4428825"/>
              <a:ext cx="976138" cy="51026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AutoShape 17"/>
            <p:cNvCxnSpPr>
              <a:cxnSpLocks noChangeShapeType="1"/>
            </p:cNvCxnSpPr>
            <p:nvPr/>
          </p:nvCxnSpPr>
          <p:spPr bwMode="auto">
            <a:xfrm>
              <a:off x="5672126" y="5872316"/>
              <a:ext cx="618780" cy="41885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AutoShape 17"/>
            <p:cNvCxnSpPr>
              <a:cxnSpLocks noChangeShapeType="1"/>
              <a:stCxn id="54" idx="1"/>
              <a:endCxn id="53" idx="5"/>
            </p:cNvCxnSpPr>
            <p:nvPr/>
          </p:nvCxnSpPr>
          <p:spPr bwMode="auto">
            <a:xfrm rot="16200000" flipV="1">
              <a:off x="5799952" y="4369949"/>
              <a:ext cx="426448" cy="63822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AutoShape 17"/>
            <p:cNvCxnSpPr>
              <a:cxnSpLocks noChangeShapeType="1"/>
              <a:endCxn id="56" idx="7"/>
            </p:cNvCxnSpPr>
            <p:nvPr/>
          </p:nvCxnSpPr>
          <p:spPr bwMode="auto">
            <a:xfrm rot="5400000">
              <a:off x="6574908" y="5158328"/>
              <a:ext cx="1077837" cy="98181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AutoShape 12"/>
            <p:cNvCxnSpPr>
              <a:cxnSpLocks noChangeShapeType="1"/>
              <a:stCxn id="49" idx="2"/>
              <a:endCxn id="48" idx="6"/>
            </p:cNvCxnSpPr>
            <p:nvPr/>
          </p:nvCxnSpPr>
          <p:spPr bwMode="auto">
            <a:xfrm rot="10800000" flipV="1">
              <a:off x="1595339" y="4296156"/>
              <a:ext cx="1119038" cy="50006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AutoShape 12"/>
            <p:cNvCxnSpPr>
              <a:cxnSpLocks noChangeShapeType="1"/>
              <a:stCxn id="48" idx="3"/>
              <a:endCxn id="51" idx="7"/>
            </p:cNvCxnSpPr>
            <p:nvPr/>
          </p:nvCxnSpPr>
          <p:spPr bwMode="auto">
            <a:xfrm rot="5400000">
              <a:off x="869892" y="5012910"/>
              <a:ext cx="569323" cy="35242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AutoShape 12"/>
            <p:cNvCxnSpPr>
              <a:cxnSpLocks noChangeShapeType="1"/>
              <a:stCxn id="48" idx="5"/>
            </p:cNvCxnSpPr>
            <p:nvPr/>
          </p:nvCxnSpPr>
          <p:spPr bwMode="auto">
            <a:xfrm rot="16200000" flipH="1">
              <a:off x="1796368" y="4658035"/>
              <a:ext cx="316291" cy="80913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AutoShape 12"/>
            <p:cNvCxnSpPr>
              <a:cxnSpLocks noChangeShapeType="1"/>
              <a:stCxn id="48" idx="4"/>
            </p:cNvCxnSpPr>
            <p:nvPr/>
          </p:nvCxnSpPr>
          <p:spPr bwMode="auto">
            <a:xfrm rot="16200000" flipH="1">
              <a:off x="1189731" y="5199919"/>
              <a:ext cx="1022410" cy="52116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38" name="AutoShape 12"/>
          <p:cNvCxnSpPr>
            <a:cxnSpLocks noChangeShapeType="1"/>
            <a:stCxn id="52" idx="2"/>
          </p:cNvCxnSpPr>
          <p:nvPr/>
        </p:nvCxnSpPr>
        <p:spPr bwMode="auto">
          <a:xfrm rot="10800000">
            <a:off x="3074988" y="4319590"/>
            <a:ext cx="1068384" cy="619815"/>
          </a:xfrm>
          <a:prstGeom prst="straightConnector1">
            <a:avLst/>
          </a:prstGeom>
          <a:noFill/>
          <a:ln w="38100" cap="rnd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39" name="AutoShape 12"/>
          <p:cNvCxnSpPr>
            <a:cxnSpLocks noChangeShapeType="1"/>
            <a:stCxn id="50" idx="3"/>
          </p:cNvCxnSpPr>
          <p:nvPr/>
        </p:nvCxnSpPr>
        <p:spPr bwMode="auto">
          <a:xfrm rot="5400000">
            <a:off x="1983743" y="5492785"/>
            <a:ext cx="578450" cy="402557"/>
          </a:xfrm>
          <a:prstGeom prst="straightConnector1">
            <a:avLst/>
          </a:prstGeom>
          <a:noFill/>
          <a:ln w="38100" cap="rnd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grpSp>
        <p:nvGrpSpPr>
          <p:cNvPr id="41" name="Group 60"/>
          <p:cNvGrpSpPr>
            <a:grpSpLocks/>
          </p:cNvGrpSpPr>
          <p:nvPr/>
        </p:nvGrpSpPr>
        <p:grpSpPr bwMode="auto">
          <a:xfrm>
            <a:off x="3822700" y="4364038"/>
            <a:ext cx="3259138" cy="1947862"/>
            <a:chOff x="3822558" y="4364578"/>
            <a:chExt cx="3258721" cy="1946940"/>
          </a:xfrm>
        </p:grpSpPr>
        <p:sp>
          <p:nvSpPr>
            <p:cNvPr id="42" name="Oval 57"/>
            <p:cNvSpPr>
              <a:spLocks noChangeArrowheads="1"/>
            </p:cNvSpPr>
            <p:nvPr/>
          </p:nvSpPr>
          <p:spPr bwMode="auto">
            <a:xfrm rot="3091356">
              <a:off x="5495205" y="4227839"/>
              <a:ext cx="885779" cy="2286369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solidFill>
                  <a:srgbClr val="FFC000"/>
                </a:solidFill>
              </a:endParaRPr>
            </a:p>
          </p:txBody>
        </p:sp>
        <p:sp>
          <p:nvSpPr>
            <p:cNvPr id="43" name="Oval 58"/>
            <p:cNvSpPr>
              <a:spLocks noChangeArrowheads="1"/>
            </p:cNvSpPr>
            <p:nvPr/>
          </p:nvSpPr>
          <p:spPr bwMode="auto">
            <a:xfrm rot="519587">
              <a:off x="3822558" y="4364578"/>
              <a:ext cx="794954" cy="194694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solidFill>
                  <a:srgbClr val="FFC000"/>
                </a:solidFill>
              </a:endParaRPr>
            </a:p>
          </p:txBody>
        </p:sp>
      </p:grpSp>
      <p:cxnSp>
        <p:nvCxnSpPr>
          <p:cNvPr id="47" name="AutoShape 17"/>
          <p:cNvCxnSpPr>
            <a:cxnSpLocks noChangeShapeType="1"/>
            <a:stCxn id="56" idx="0"/>
          </p:cNvCxnSpPr>
          <p:nvPr/>
        </p:nvCxnSpPr>
        <p:spPr bwMode="auto">
          <a:xfrm rot="16200000" flipV="1">
            <a:off x="6042520" y="5673256"/>
            <a:ext cx="928694" cy="12082"/>
          </a:xfrm>
          <a:prstGeom prst="straightConnector1">
            <a:avLst/>
          </a:prstGeom>
          <a:noFill/>
          <a:ln w="38100" cap="rnd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sp>
        <p:nvSpPr>
          <p:cNvPr id="48" name="Oval 47"/>
          <p:cNvSpPr/>
          <p:nvPr/>
        </p:nvSpPr>
        <p:spPr>
          <a:xfrm>
            <a:off x="1285852" y="4643446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Oval 48"/>
          <p:cNvSpPr/>
          <p:nvPr/>
        </p:nvSpPr>
        <p:spPr>
          <a:xfrm>
            <a:off x="2714612" y="4143380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Oval 49"/>
          <p:cNvSpPr/>
          <p:nvPr/>
        </p:nvSpPr>
        <p:spPr>
          <a:xfrm>
            <a:off x="2428860" y="5143512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Oval 50"/>
          <p:cNvSpPr/>
          <p:nvPr/>
        </p:nvSpPr>
        <p:spPr>
          <a:xfrm>
            <a:off x="714348" y="5429264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Oval 51"/>
          <p:cNvSpPr/>
          <p:nvPr/>
        </p:nvSpPr>
        <p:spPr>
          <a:xfrm>
            <a:off x="4143372" y="4786322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53" name="Oval 52"/>
          <p:cNvSpPr/>
          <p:nvPr/>
        </p:nvSpPr>
        <p:spPr>
          <a:xfrm>
            <a:off x="5429256" y="421481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Oval 53"/>
          <p:cNvSpPr/>
          <p:nvPr/>
        </p:nvSpPr>
        <p:spPr>
          <a:xfrm>
            <a:off x="6286512" y="4857760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5" name="Oval 54"/>
          <p:cNvSpPr/>
          <p:nvPr/>
        </p:nvSpPr>
        <p:spPr>
          <a:xfrm>
            <a:off x="5357818" y="564357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6" name="Oval 55"/>
          <p:cNvSpPr/>
          <p:nvPr/>
        </p:nvSpPr>
        <p:spPr>
          <a:xfrm>
            <a:off x="6357950" y="6143644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Oval 57"/>
          <p:cNvSpPr/>
          <p:nvPr/>
        </p:nvSpPr>
        <p:spPr>
          <a:xfrm>
            <a:off x="1857356" y="600076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9" name="Oval 58"/>
          <p:cNvSpPr/>
          <p:nvPr/>
        </p:nvSpPr>
        <p:spPr>
          <a:xfrm>
            <a:off x="3000364" y="635795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Oval 59"/>
          <p:cNvSpPr/>
          <p:nvPr/>
        </p:nvSpPr>
        <p:spPr>
          <a:xfrm>
            <a:off x="4000496" y="564357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61" name="Oval 60"/>
          <p:cNvSpPr/>
          <p:nvPr/>
        </p:nvSpPr>
        <p:spPr>
          <a:xfrm>
            <a:off x="4714876" y="6286520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Uniform Entropies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r>
              <a:rPr lang="en-US" sz="2000" i="1" u="sng" dirty="0" smtClean="0"/>
              <a:t>H(X</a:t>
            </a:r>
            <a:r>
              <a:rPr lang="en-US" sz="2000" i="1" baseline="-25000" dirty="0" smtClean="0"/>
              <a:t>i</a:t>
            </a:r>
            <a:r>
              <a:rPr lang="en-US" sz="2000" i="1" u="sng" dirty="0" smtClean="0"/>
              <a:t>) = </a:t>
            </a:r>
            <a:r>
              <a:rPr lang="en-US" sz="2000" i="1" u="sng" dirty="0" err="1" smtClean="0"/>
              <a:t>H(X</a:t>
            </a:r>
            <a:r>
              <a:rPr lang="en-US" sz="2000" i="1" baseline="-25000" dirty="0" err="1" smtClean="0"/>
              <a:t>j</a:t>
            </a:r>
            <a:r>
              <a:rPr lang="en-US" sz="2000" i="1" u="sng" dirty="0" smtClean="0"/>
              <a:t>) = h</a:t>
            </a:r>
            <a:r>
              <a:rPr lang="en-US" sz="2000" u="sng" dirty="0" smtClean="0"/>
              <a:t>, </a:t>
            </a:r>
            <a:r>
              <a:rPr lang="en-US" sz="2000" i="1" u="sng" dirty="0" smtClean="0"/>
              <a:t>H(X</a:t>
            </a:r>
            <a:r>
              <a:rPr lang="en-US" sz="2000" i="1" baseline="-25000" dirty="0" smtClean="0"/>
              <a:t>i</a:t>
            </a:r>
            <a:r>
              <a:rPr lang="en-US" sz="2000" i="1" u="sng" dirty="0" smtClean="0"/>
              <a:t> | </a:t>
            </a:r>
            <a:r>
              <a:rPr lang="en-US" sz="2000" i="1" u="sng" dirty="0" err="1" smtClean="0"/>
              <a:t>X</a:t>
            </a:r>
            <a:r>
              <a:rPr lang="en-US" sz="2000" i="1" baseline="-25000" dirty="0" err="1" smtClean="0"/>
              <a:t>j</a:t>
            </a:r>
            <a:r>
              <a:rPr lang="en-US" sz="2000" i="1" u="sng" dirty="0" smtClean="0"/>
              <a:t>) = </a:t>
            </a:r>
            <a:r>
              <a:rPr lang="en-US" sz="2000" i="1" u="sng" dirty="0" err="1" smtClean="0"/>
              <a:t>ε</a:t>
            </a:r>
            <a:endParaRPr lang="en-US" sz="2000" i="1" u="sng" dirty="0" smtClean="0"/>
          </a:p>
          <a:p>
            <a:r>
              <a:rPr lang="en-US" sz="22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is a WCDS if</a:t>
            </a:r>
          </a:p>
          <a:p>
            <a:pPr lvl="1"/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is a dominating set (for every 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msy10"/>
              </a:rPr>
              <a:t>2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V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either 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msy10"/>
              </a:rPr>
              <a:t>2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S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or 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is a neighbor of 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G-{(</a:t>
            </a:r>
            <a:r>
              <a:rPr lang="en-US" sz="18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x,y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), </a:t>
            </a:r>
            <a:r>
              <a:rPr lang="en-US" sz="18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x,y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msy10"/>
              </a:rPr>
              <a:t>2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V\S}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is connected</a:t>
            </a:r>
          </a:p>
          <a:p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Algorithm: just find a min-cost WCDS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compression tree is any spanning tree in 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G-{(</a:t>
            </a:r>
            <a:r>
              <a:rPr lang="en-US" sz="18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x,y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), </a:t>
            </a:r>
            <a:r>
              <a:rPr lang="en-US" sz="18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x,y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msy10"/>
              </a:rPr>
              <a:t>2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V\S}</a:t>
            </a:r>
          </a:p>
          <a:p>
            <a:pPr lvl="1">
              <a:buNone/>
            </a:pPr>
            <a:endParaRPr lang="en-US" sz="1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2"/>
            <a:endParaRPr lang="en-US" sz="1600" dirty="0" smtClean="0"/>
          </a:p>
          <a:p>
            <a:endParaRPr lang="zh-CN" altLang="en-US" dirty="0"/>
          </a:p>
        </p:txBody>
      </p:sp>
      <p:cxnSp>
        <p:nvCxnSpPr>
          <p:cNvPr id="10" name="AutoShape 12"/>
          <p:cNvCxnSpPr>
            <a:cxnSpLocks noChangeShapeType="1"/>
            <a:stCxn id="59" idx="0"/>
            <a:endCxn id="50" idx="5"/>
          </p:cNvCxnSpPr>
          <p:nvPr/>
        </p:nvCxnSpPr>
        <p:spPr bwMode="auto">
          <a:xfrm rot="16200000" flipV="1">
            <a:off x="2447796" y="5650431"/>
            <a:ext cx="953120" cy="461933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AutoShape 15"/>
          <p:cNvCxnSpPr>
            <a:cxnSpLocks noChangeShapeType="1"/>
            <a:stCxn id="61" idx="2"/>
            <a:endCxn id="59" idx="6"/>
          </p:cNvCxnSpPr>
          <p:nvPr/>
        </p:nvCxnSpPr>
        <p:spPr bwMode="auto">
          <a:xfrm rot="10800000" flipV="1">
            <a:off x="3310280" y="6439602"/>
            <a:ext cx="1404597" cy="71438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AutoShape 16"/>
          <p:cNvCxnSpPr>
            <a:cxnSpLocks noChangeShapeType="1"/>
            <a:stCxn id="61" idx="7"/>
            <a:endCxn id="55" idx="3"/>
          </p:cNvCxnSpPr>
          <p:nvPr/>
        </p:nvCxnSpPr>
        <p:spPr bwMode="auto">
          <a:xfrm rot="5400000" flipH="1" flipV="1">
            <a:off x="4978078" y="5906232"/>
            <a:ext cx="426453" cy="423799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AutoShape 17"/>
          <p:cNvCxnSpPr>
            <a:cxnSpLocks noChangeShapeType="1"/>
            <a:stCxn id="52" idx="5"/>
            <a:endCxn id="55" idx="1"/>
          </p:cNvCxnSpPr>
          <p:nvPr/>
        </p:nvCxnSpPr>
        <p:spPr bwMode="auto">
          <a:xfrm rot="16200000" flipH="1">
            <a:off x="4585169" y="4870379"/>
            <a:ext cx="640767" cy="995303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534275" y="4408488"/>
            <a:ext cx="8191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AutoShape 17"/>
          <p:cNvCxnSpPr>
            <a:cxnSpLocks noChangeShapeType="1"/>
            <a:endCxn id="54" idx="6"/>
          </p:cNvCxnSpPr>
          <p:nvPr/>
        </p:nvCxnSpPr>
        <p:spPr bwMode="auto">
          <a:xfrm rot="10800000" flipV="1">
            <a:off x="6596428" y="4929196"/>
            <a:ext cx="904533" cy="81645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AutoShape 12"/>
          <p:cNvCxnSpPr>
            <a:cxnSpLocks noChangeShapeType="1"/>
            <a:stCxn id="49" idx="4"/>
            <a:endCxn id="50" idx="7"/>
          </p:cNvCxnSpPr>
          <p:nvPr/>
        </p:nvCxnSpPr>
        <p:spPr bwMode="auto">
          <a:xfrm rot="5400000">
            <a:off x="2412077" y="4730856"/>
            <a:ext cx="738806" cy="176181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978878" y="4296463"/>
            <a:ext cx="6625248" cy="2106334"/>
            <a:chOff x="978343" y="4296156"/>
            <a:chExt cx="6626392" cy="2106311"/>
          </a:xfrm>
          <a:effectLst>
            <a:glow rad="63500">
              <a:srgbClr val="FF1719">
                <a:alpha val="40000"/>
              </a:srgbClr>
            </a:glow>
          </a:effectLst>
        </p:grpSpPr>
        <p:cxnSp>
          <p:nvCxnSpPr>
            <p:cNvPr id="25" name="AutoShape 17"/>
            <p:cNvCxnSpPr>
              <a:cxnSpLocks noChangeShapeType="1"/>
              <a:endCxn id="54" idx="3"/>
            </p:cNvCxnSpPr>
            <p:nvPr/>
          </p:nvCxnSpPr>
          <p:spPr bwMode="auto">
            <a:xfrm flipV="1">
              <a:off x="5643840" y="5118771"/>
              <a:ext cx="688447" cy="52448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AutoShape 11"/>
            <p:cNvCxnSpPr>
              <a:cxnSpLocks noChangeShapeType="1"/>
              <a:stCxn id="52" idx="3"/>
              <a:endCxn id="50" idx="6"/>
            </p:cNvCxnSpPr>
            <p:nvPr/>
          </p:nvCxnSpPr>
          <p:spPr bwMode="auto">
            <a:xfrm rot="5400000">
              <a:off x="3339189" y="4446689"/>
              <a:ext cx="248943" cy="145023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AutoShape 13"/>
            <p:cNvCxnSpPr>
              <a:cxnSpLocks noChangeShapeType="1"/>
              <a:stCxn id="60" idx="0"/>
              <a:endCxn id="52" idx="4"/>
            </p:cNvCxnSpPr>
            <p:nvPr/>
          </p:nvCxnSpPr>
          <p:spPr bwMode="auto">
            <a:xfrm rot="5400000" flipH="1" flipV="1">
              <a:off x="3951375" y="5296264"/>
              <a:ext cx="551087" cy="14290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AutoShape 14"/>
            <p:cNvCxnSpPr>
              <a:cxnSpLocks noChangeShapeType="1"/>
              <a:stCxn id="59" idx="7"/>
              <a:endCxn id="60" idx="3"/>
            </p:cNvCxnSpPr>
            <p:nvPr/>
          </p:nvCxnSpPr>
          <p:spPr bwMode="auto">
            <a:xfrm rot="5400000" flipH="1" flipV="1">
              <a:off x="3406372" y="5762962"/>
              <a:ext cx="497886" cy="78112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AutoShape 18"/>
            <p:cNvCxnSpPr>
              <a:cxnSpLocks noChangeShapeType="1"/>
              <a:stCxn id="60" idx="5"/>
              <a:endCxn id="61" idx="1"/>
            </p:cNvCxnSpPr>
            <p:nvPr/>
          </p:nvCxnSpPr>
          <p:spPr bwMode="auto">
            <a:xfrm rot="16200000" flipH="1">
              <a:off x="4299494" y="5870143"/>
              <a:ext cx="426448" cy="49532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AutoShape 17"/>
            <p:cNvCxnSpPr>
              <a:cxnSpLocks noChangeShapeType="1"/>
              <a:stCxn id="52" idx="6"/>
            </p:cNvCxnSpPr>
            <p:nvPr/>
          </p:nvCxnSpPr>
          <p:spPr bwMode="auto">
            <a:xfrm flipV="1">
              <a:off x="4453352" y="4428825"/>
              <a:ext cx="976138" cy="51026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AutoShape 17"/>
            <p:cNvCxnSpPr>
              <a:cxnSpLocks noChangeShapeType="1"/>
            </p:cNvCxnSpPr>
            <p:nvPr/>
          </p:nvCxnSpPr>
          <p:spPr bwMode="auto">
            <a:xfrm>
              <a:off x="5672126" y="5872316"/>
              <a:ext cx="618780" cy="41885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AutoShape 17"/>
            <p:cNvCxnSpPr>
              <a:cxnSpLocks noChangeShapeType="1"/>
              <a:stCxn id="54" idx="1"/>
              <a:endCxn id="53" idx="5"/>
            </p:cNvCxnSpPr>
            <p:nvPr/>
          </p:nvCxnSpPr>
          <p:spPr bwMode="auto">
            <a:xfrm rot="16200000" flipV="1">
              <a:off x="5799952" y="4369949"/>
              <a:ext cx="426448" cy="63822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AutoShape 17"/>
            <p:cNvCxnSpPr>
              <a:cxnSpLocks noChangeShapeType="1"/>
              <a:endCxn id="56" idx="7"/>
            </p:cNvCxnSpPr>
            <p:nvPr/>
          </p:nvCxnSpPr>
          <p:spPr bwMode="auto">
            <a:xfrm rot="5400000">
              <a:off x="6574908" y="5158328"/>
              <a:ext cx="1077837" cy="98181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AutoShape 12"/>
            <p:cNvCxnSpPr>
              <a:cxnSpLocks noChangeShapeType="1"/>
              <a:stCxn id="49" idx="2"/>
              <a:endCxn id="48" idx="6"/>
            </p:cNvCxnSpPr>
            <p:nvPr/>
          </p:nvCxnSpPr>
          <p:spPr bwMode="auto">
            <a:xfrm rot="10800000" flipV="1">
              <a:off x="1595339" y="4296156"/>
              <a:ext cx="1119038" cy="50006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AutoShape 12"/>
            <p:cNvCxnSpPr>
              <a:cxnSpLocks noChangeShapeType="1"/>
              <a:stCxn id="48" idx="3"/>
              <a:endCxn id="51" idx="7"/>
            </p:cNvCxnSpPr>
            <p:nvPr/>
          </p:nvCxnSpPr>
          <p:spPr bwMode="auto">
            <a:xfrm rot="5400000">
              <a:off x="869892" y="5012910"/>
              <a:ext cx="569323" cy="35242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AutoShape 12"/>
            <p:cNvCxnSpPr>
              <a:cxnSpLocks noChangeShapeType="1"/>
              <a:stCxn id="48" idx="5"/>
            </p:cNvCxnSpPr>
            <p:nvPr/>
          </p:nvCxnSpPr>
          <p:spPr bwMode="auto">
            <a:xfrm rot="16200000" flipH="1">
              <a:off x="1796368" y="4658035"/>
              <a:ext cx="316291" cy="80913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AutoShape 12"/>
            <p:cNvCxnSpPr>
              <a:cxnSpLocks noChangeShapeType="1"/>
              <a:stCxn id="48" idx="4"/>
            </p:cNvCxnSpPr>
            <p:nvPr/>
          </p:nvCxnSpPr>
          <p:spPr bwMode="auto">
            <a:xfrm rot="16200000" flipH="1">
              <a:off x="1189731" y="5199919"/>
              <a:ext cx="1022410" cy="52116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38" name="AutoShape 12"/>
          <p:cNvCxnSpPr>
            <a:cxnSpLocks noChangeShapeType="1"/>
            <a:stCxn id="52" idx="2"/>
          </p:cNvCxnSpPr>
          <p:nvPr/>
        </p:nvCxnSpPr>
        <p:spPr bwMode="auto">
          <a:xfrm rot="10800000">
            <a:off x="3074988" y="4319590"/>
            <a:ext cx="1068384" cy="619815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AutoShape 12"/>
          <p:cNvCxnSpPr>
            <a:cxnSpLocks noChangeShapeType="1"/>
            <a:stCxn id="50" idx="3"/>
          </p:cNvCxnSpPr>
          <p:nvPr/>
        </p:nvCxnSpPr>
        <p:spPr bwMode="auto">
          <a:xfrm rot="5400000">
            <a:off x="1983743" y="5492785"/>
            <a:ext cx="578450" cy="402557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AutoShape 17"/>
          <p:cNvCxnSpPr>
            <a:cxnSpLocks noChangeShapeType="1"/>
            <a:stCxn id="56" idx="0"/>
          </p:cNvCxnSpPr>
          <p:nvPr/>
        </p:nvCxnSpPr>
        <p:spPr bwMode="auto">
          <a:xfrm rot="16200000" flipV="1">
            <a:off x="6042520" y="5673256"/>
            <a:ext cx="928694" cy="12082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285852" y="4643446"/>
            <a:ext cx="309915" cy="3061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Oval 48"/>
          <p:cNvSpPr/>
          <p:nvPr/>
        </p:nvSpPr>
        <p:spPr>
          <a:xfrm>
            <a:off x="2714612" y="4143380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Oval 49"/>
          <p:cNvSpPr/>
          <p:nvPr/>
        </p:nvSpPr>
        <p:spPr>
          <a:xfrm>
            <a:off x="2428860" y="5143512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Oval 50"/>
          <p:cNvSpPr/>
          <p:nvPr/>
        </p:nvSpPr>
        <p:spPr>
          <a:xfrm>
            <a:off x="714348" y="5429264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Oval 51"/>
          <p:cNvSpPr/>
          <p:nvPr/>
        </p:nvSpPr>
        <p:spPr>
          <a:xfrm>
            <a:off x="4143372" y="4786322"/>
            <a:ext cx="309915" cy="3061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Oval 52"/>
          <p:cNvSpPr/>
          <p:nvPr/>
        </p:nvSpPr>
        <p:spPr>
          <a:xfrm>
            <a:off x="5429256" y="421481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Oval 53"/>
          <p:cNvSpPr/>
          <p:nvPr/>
        </p:nvSpPr>
        <p:spPr>
          <a:xfrm>
            <a:off x="6286512" y="4857760"/>
            <a:ext cx="309915" cy="3061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5" name="Oval 54"/>
          <p:cNvSpPr/>
          <p:nvPr/>
        </p:nvSpPr>
        <p:spPr>
          <a:xfrm>
            <a:off x="5357818" y="564357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6" name="Oval 55"/>
          <p:cNvSpPr/>
          <p:nvPr/>
        </p:nvSpPr>
        <p:spPr>
          <a:xfrm>
            <a:off x="6357950" y="6143644"/>
            <a:ext cx="309915" cy="3061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Oval 57"/>
          <p:cNvSpPr/>
          <p:nvPr/>
        </p:nvSpPr>
        <p:spPr>
          <a:xfrm>
            <a:off x="1857356" y="600076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9" name="Oval 58"/>
          <p:cNvSpPr/>
          <p:nvPr/>
        </p:nvSpPr>
        <p:spPr>
          <a:xfrm>
            <a:off x="3000364" y="635795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Oval 59"/>
          <p:cNvSpPr/>
          <p:nvPr/>
        </p:nvSpPr>
        <p:spPr>
          <a:xfrm>
            <a:off x="4000496" y="5643578"/>
            <a:ext cx="309915" cy="3061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1" name="Oval 60"/>
          <p:cNvSpPr/>
          <p:nvPr/>
        </p:nvSpPr>
        <p:spPr>
          <a:xfrm>
            <a:off x="4714876" y="6286520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Unifrom</a:t>
            </a:r>
            <a:r>
              <a:rPr lang="en-US" altLang="zh-CN" dirty="0" smtClean="0"/>
              <a:t> Entropies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47800"/>
            <a:ext cx="8186766" cy="482919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Greedy </a:t>
            </a:r>
            <a:r>
              <a:rPr lang="en-US" sz="2400" dirty="0" smtClean="0"/>
              <a:t>algorithm for finding a WCDS</a:t>
            </a:r>
          </a:p>
          <a:p>
            <a:pPr lvl="1"/>
            <a:r>
              <a:rPr lang="en-US" sz="2000" dirty="0" smtClean="0"/>
              <a:t>Pick the node with highest number of neighbors</a:t>
            </a:r>
          </a:p>
          <a:p>
            <a:pPr lvl="1"/>
            <a:r>
              <a:rPr lang="en-US" sz="2000" dirty="0" smtClean="0"/>
              <a:t>Each time: grow the existing tree by picking a node that is:</a:t>
            </a:r>
          </a:p>
          <a:p>
            <a:pPr lvl="2"/>
            <a:r>
              <a:rPr lang="en-US" sz="1800" dirty="0" smtClean="0"/>
              <a:t>At most one hop away from an already chosen node</a:t>
            </a:r>
          </a:p>
          <a:p>
            <a:pPr lvl="2"/>
            <a:r>
              <a:rPr lang="en-US" sz="1800" dirty="0" smtClean="0"/>
              <a:t>Covers highest number of uncovered nodes</a:t>
            </a:r>
            <a:endParaRPr lang="en-US" sz="1800" dirty="0" smtClean="0"/>
          </a:p>
          <a:p>
            <a:endParaRPr lang="en-US" sz="2000" dirty="0" smtClean="0"/>
          </a:p>
          <a:p>
            <a:r>
              <a:rPr lang="en-US" sz="2000" dirty="0" smtClean="0"/>
              <a:t>WCDS </a:t>
            </a:r>
            <a:r>
              <a:rPr lang="en-US" sz="2000" dirty="0" smtClean="0"/>
              <a:t>hard to approximate within</a:t>
            </a:r>
            <a:r>
              <a:rPr lang="en-US" sz="2000" dirty="0" smtClean="0"/>
              <a:t> </a:t>
            </a:r>
            <a:r>
              <a:rPr lang="en-US" sz="2000" i="1" dirty="0" err="1" smtClean="0"/>
              <a:t>lnΔ</a:t>
            </a:r>
            <a:r>
              <a:rPr lang="en-US" sz="2000" dirty="0" smtClean="0"/>
              <a:t> , </a:t>
            </a:r>
            <a:r>
              <a:rPr lang="en-US" sz="2000" dirty="0" smtClean="0"/>
              <a:t>where</a:t>
            </a:r>
            <a:r>
              <a:rPr lang="en-US" sz="2000" dirty="0" smtClean="0"/>
              <a:t> </a:t>
            </a:r>
            <a:r>
              <a:rPr lang="en-US" sz="2000" i="1" dirty="0" err="1" smtClean="0"/>
              <a:t>Δ</a:t>
            </a:r>
            <a:r>
              <a:rPr lang="en-US" sz="2000" dirty="0" smtClean="0"/>
              <a:t> </a:t>
            </a:r>
            <a:r>
              <a:rPr lang="en-US" sz="2000" dirty="0" smtClean="0"/>
              <a:t>is the </a:t>
            </a:r>
            <a:r>
              <a:rPr lang="en-US" sz="2000" dirty="0" smtClean="0"/>
              <a:t>max. degree</a:t>
            </a:r>
            <a:endParaRPr lang="en-US" sz="2400" dirty="0" smtClean="0"/>
          </a:p>
          <a:p>
            <a:r>
              <a:rPr lang="en-US" sz="2400" dirty="0" smtClean="0"/>
              <a:t>Has </a:t>
            </a:r>
            <a:r>
              <a:rPr lang="en-US" sz="2400" dirty="0" smtClean="0"/>
              <a:t>approximation ratio of:</a:t>
            </a:r>
          </a:p>
          <a:p>
            <a:endParaRPr lang="en-US" sz="2400" dirty="0" smtClean="0"/>
          </a:p>
          <a:p>
            <a:pPr>
              <a:buFont typeface="Wingdings" charset="2"/>
              <a:buNone/>
            </a:pPr>
            <a:r>
              <a:rPr lang="en-US" sz="2400" dirty="0" smtClean="0"/>
              <a:t>    </a:t>
            </a:r>
          </a:p>
          <a:p>
            <a:pPr>
              <a:buFont typeface="Wingdings" charset="2"/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where </a:t>
            </a:r>
            <a:r>
              <a:rPr lang="en-US" sz="2000" i="1" dirty="0" err="1" smtClean="0"/>
              <a:t>d</a:t>
            </a:r>
            <a:r>
              <a:rPr lang="en-US" sz="2000" i="1" baseline="-25000" dirty="0" err="1" smtClean="0"/>
              <a:t>avg</a:t>
            </a:r>
            <a:r>
              <a:rPr lang="en-US" sz="2000" dirty="0" smtClean="0"/>
              <a:t> is the average distance to </a:t>
            </a:r>
            <a:r>
              <a:rPr lang="en-US" sz="2000" dirty="0" smtClean="0"/>
              <a:t>BS</a:t>
            </a:r>
            <a:endParaRPr lang="en-US" sz="2400" i="1" baseline="-25000" dirty="0" smtClean="0"/>
          </a:p>
          <a:p>
            <a:pPr lvl="1"/>
            <a:r>
              <a:rPr lang="en-US" sz="2000" dirty="0" smtClean="0"/>
              <a:t>≈ </a:t>
            </a:r>
            <a:r>
              <a:rPr lang="en-US" sz="2000" i="1" dirty="0" err="1" smtClean="0"/>
              <a:t>lnΔ</a:t>
            </a:r>
            <a:r>
              <a:rPr lang="en-US" sz="2000" dirty="0" smtClean="0"/>
              <a:t>  </a:t>
            </a:r>
            <a:r>
              <a:rPr lang="en-US" sz="2000" i="1" dirty="0" smtClean="0"/>
              <a:t>if </a:t>
            </a:r>
            <a:r>
              <a:rPr lang="en-US" sz="2000" i="1" dirty="0" err="1" smtClean="0"/>
              <a:t>ε</a:t>
            </a:r>
            <a:r>
              <a:rPr lang="en-US" sz="2000" i="1" dirty="0" smtClean="0"/>
              <a:t> is very small</a:t>
            </a:r>
          </a:p>
          <a:p>
            <a:pPr lvl="1"/>
            <a:r>
              <a:rPr lang="en-US" sz="2000" i="1" dirty="0" smtClean="0"/>
              <a:t>Better </a:t>
            </a:r>
            <a:r>
              <a:rPr lang="en-US" sz="2000" i="1" dirty="0" smtClean="0"/>
              <a:t>if ε is large (i.e., weaker correlations)</a:t>
            </a:r>
          </a:p>
          <a:p>
            <a:pPr lvl="1">
              <a:buFont typeface="Wingdings" charset="2"/>
              <a:buNone/>
            </a:pPr>
            <a:endParaRPr lang="en-US" sz="2400" i="1" baseline="-25000" dirty="0" smtClean="0"/>
          </a:p>
          <a:p>
            <a:endParaRPr lang="zh-CN" altLang="en-US" dirty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57422" y="4416844"/>
            <a:ext cx="4379224" cy="61235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Greedy Framework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2000" dirty="0" smtClean="0"/>
              <a:t>We maintain a forest (Initially, each node is a singleton tree )</a:t>
            </a:r>
          </a:p>
          <a:p>
            <a:r>
              <a:rPr lang="en-US" sz="2000" dirty="0" smtClean="0"/>
              <a:t>In each iteration, connect a few trees by the most cost-effective </a:t>
            </a:r>
            <a:r>
              <a:rPr lang="en-US" sz="2000" i="1" dirty="0" err="1" smtClean="0">
                <a:solidFill>
                  <a:srgbClr val="FFC000"/>
                </a:solidFill>
              </a:rPr>
              <a:t>treestar</a:t>
            </a:r>
            <a:endParaRPr lang="en-US" sz="2000" i="1" dirty="0" smtClean="0">
              <a:solidFill>
                <a:srgbClr val="FFC000"/>
              </a:solidFill>
            </a:endParaRP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  <a:endParaRPr lang="zh-CN" altLang="en-US" dirty="0"/>
          </a:p>
        </p:txBody>
      </p:sp>
      <p:pic>
        <p:nvPicPr>
          <p:cNvPr id="50" name="Picture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534275" y="4408488"/>
            <a:ext cx="8191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Oval 50"/>
          <p:cNvSpPr/>
          <p:nvPr/>
        </p:nvSpPr>
        <p:spPr>
          <a:xfrm>
            <a:off x="1285852" y="4643446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Oval 51"/>
          <p:cNvSpPr/>
          <p:nvPr/>
        </p:nvSpPr>
        <p:spPr>
          <a:xfrm>
            <a:off x="2714612" y="4143380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Oval 57"/>
          <p:cNvSpPr/>
          <p:nvPr/>
        </p:nvSpPr>
        <p:spPr>
          <a:xfrm>
            <a:off x="714348" y="5429264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9" name="Oval 58"/>
          <p:cNvSpPr/>
          <p:nvPr/>
        </p:nvSpPr>
        <p:spPr>
          <a:xfrm>
            <a:off x="5429256" y="421481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Oval 59"/>
          <p:cNvSpPr/>
          <p:nvPr/>
        </p:nvSpPr>
        <p:spPr>
          <a:xfrm>
            <a:off x="6286512" y="4857760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1" name="Oval 60"/>
          <p:cNvSpPr/>
          <p:nvPr/>
        </p:nvSpPr>
        <p:spPr>
          <a:xfrm>
            <a:off x="5357818" y="564357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2" name="Oval 61"/>
          <p:cNvSpPr/>
          <p:nvPr/>
        </p:nvSpPr>
        <p:spPr>
          <a:xfrm>
            <a:off x="6357950" y="6143644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Oval 62"/>
          <p:cNvSpPr/>
          <p:nvPr/>
        </p:nvSpPr>
        <p:spPr>
          <a:xfrm>
            <a:off x="1857356" y="600076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4" name="Oval 63"/>
          <p:cNvSpPr/>
          <p:nvPr/>
        </p:nvSpPr>
        <p:spPr>
          <a:xfrm>
            <a:off x="3000364" y="635795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5" name="Oval 64"/>
          <p:cNvSpPr/>
          <p:nvPr/>
        </p:nvSpPr>
        <p:spPr>
          <a:xfrm>
            <a:off x="4000496" y="564357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Oval 65"/>
          <p:cNvSpPr/>
          <p:nvPr/>
        </p:nvSpPr>
        <p:spPr>
          <a:xfrm>
            <a:off x="4714876" y="6286520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1" name="Oval 80"/>
          <p:cNvSpPr/>
          <p:nvPr/>
        </p:nvSpPr>
        <p:spPr>
          <a:xfrm>
            <a:off x="2428860" y="5143512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2" name="Oval 81"/>
          <p:cNvSpPr/>
          <p:nvPr/>
        </p:nvSpPr>
        <p:spPr>
          <a:xfrm>
            <a:off x="4143372" y="4786322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Greedy Framework</a:t>
            </a:r>
            <a:endParaRPr lang="zh-CN" altLang="en-US" dirty="0"/>
          </a:p>
        </p:txBody>
      </p:sp>
      <p:pic>
        <p:nvPicPr>
          <p:cNvPr id="8" name="Picture 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534275" y="4408488"/>
            <a:ext cx="8191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1285852" y="4643446"/>
            <a:ext cx="309915" cy="30616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Oval 28"/>
          <p:cNvSpPr/>
          <p:nvPr/>
        </p:nvSpPr>
        <p:spPr>
          <a:xfrm>
            <a:off x="2714612" y="4143380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Oval 30"/>
          <p:cNvSpPr/>
          <p:nvPr/>
        </p:nvSpPr>
        <p:spPr>
          <a:xfrm>
            <a:off x="714348" y="5429264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Oval 32"/>
          <p:cNvSpPr/>
          <p:nvPr/>
        </p:nvSpPr>
        <p:spPr>
          <a:xfrm>
            <a:off x="5429256" y="421481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Oval 33"/>
          <p:cNvSpPr/>
          <p:nvPr/>
        </p:nvSpPr>
        <p:spPr>
          <a:xfrm>
            <a:off x="6286512" y="4857760"/>
            <a:ext cx="309915" cy="30616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Oval 34"/>
          <p:cNvSpPr/>
          <p:nvPr/>
        </p:nvSpPr>
        <p:spPr>
          <a:xfrm>
            <a:off x="5357818" y="564357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Oval 35"/>
          <p:cNvSpPr/>
          <p:nvPr/>
        </p:nvSpPr>
        <p:spPr>
          <a:xfrm>
            <a:off x="6357950" y="6143644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Oval 36"/>
          <p:cNvSpPr/>
          <p:nvPr/>
        </p:nvSpPr>
        <p:spPr>
          <a:xfrm>
            <a:off x="1857356" y="600076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Oval 37"/>
          <p:cNvSpPr/>
          <p:nvPr/>
        </p:nvSpPr>
        <p:spPr>
          <a:xfrm>
            <a:off x="3000364" y="635795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Oval 38"/>
          <p:cNvSpPr/>
          <p:nvPr/>
        </p:nvSpPr>
        <p:spPr>
          <a:xfrm>
            <a:off x="4000496" y="564357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Oval 39"/>
          <p:cNvSpPr/>
          <p:nvPr/>
        </p:nvSpPr>
        <p:spPr>
          <a:xfrm>
            <a:off x="4714876" y="6286520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53" name="AutoShape 11"/>
          <p:cNvCxnSpPr>
            <a:cxnSpLocks noChangeShapeType="1"/>
          </p:cNvCxnSpPr>
          <p:nvPr/>
        </p:nvCxnSpPr>
        <p:spPr bwMode="auto">
          <a:xfrm rot="5400000">
            <a:off x="3339294" y="4447130"/>
            <a:ext cx="248946" cy="1449983"/>
          </a:xfrm>
          <a:prstGeom prst="straightConnector1">
            <a:avLst/>
          </a:prstGeom>
          <a:ln w="38100">
            <a:solidFill>
              <a:srgbClr val="FF1719"/>
            </a:solidFill>
            <a:prstDash val="dash"/>
            <a:headEnd type="none" w="lg" len="lg"/>
            <a:tailEnd type="none" w="lg" len="lg"/>
          </a:ln>
          <a:effectLst>
            <a:glow rad="63500">
              <a:srgbClr val="FF1719">
                <a:alpha val="40000"/>
              </a:srgb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AutoShape 13"/>
          <p:cNvCxnSpPr>
            <a:cxnSpLocks noChangeShapeType="1"/>
          </p:cNvCxnSpPr>
          <p:nvPr/>
        </p:nvCxnSpPr>
        <p:spPr bwMode="auto">
          <a:xfrm rot="5400000" flipH="1" flipV="1">
            <a:off x="3951346" y="5296594"/>
            <a:ext cx="551093" cy="142876"/>
          </a:xfrm>
          <a:prstGeom prst="straightConnector1">
            <a:avLst/>
          </a:prstGeom>
          <a:ln w="38100">
            <a:solidFill>
              <a:srgbClr val="FF1719"/>
            </a:solidFill>
            <a:prstDash val="dash"/>
            <a:headEnd type="none"/>
            <a:tailEnd type="none" w="lg" len="lg"/>
          </a:ln>
          <a:effectLst>
            <a:glow rad="63500">
              <a:srgbClr val="FF1719">
                <a:alpha val="4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AutoShape 17"/>
          <p:cNvCxnSpPr>
            <a:cxnSpLocks noChangeShapeType="1"/>
          </p:cNvCxnSpPr>
          <p:nvPr/>
        </p:nvCxnSpPr>
        <p:spPr bwMode="auto">
          <a:xfrm flipV="1">
            <a:off x="4453287" y="4429132"/>
            <a:ext cx="975969" cy="510272"/>
          </a:xfrm>
          <a:prstGeom prst="straightConnector1">
            <a:avLst/>
          </a:prstGeom>
          <a:ln w="38100">
            <a:solidFill>
              <a:srgbClr val="FF1719"/>
            </a:solidFill>
            <a:prstDash val="dash"/>
            <a:headEnd type="none"/>
            <a:tailEnd type="none" w="lg" len="lg"/>
          </a:ln>
          <a:effectLst>
            <a:glow rad="63500">
              <a:srgbClr val="FF1719">
                <a:alpha val="40000"/>
              </a:srgb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428860" y="5143512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Oval 31"/>
          <p:cNvSpPr/>
          <p:nvPr/>
        </p:nvSpPr>
        <p:spPr>
          <a:xfrm>
            <a:off x="4143372" y="4786322"/>
            <a:ext cx="309915" cy="30616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r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0" name="Group 48"/>
          <p:cNvGrpSpPr>
            <a:grpSpLocks/>
          </p:cNvGrpSpPr>
          <p:nvPr/>
        </p:nvGrpSpPr>
        <p:grpSpPr bwMode="auto">
          <a:xfrm>
            <a:off x="978877" y="4296462"/>
            <a:ext cx="5353022" cy="2106336"/>
            <a:chOff x="978343" y="4296159"/>
            <a:chExt cx="5353950" cy="2106315"/>
          </a:xfrm>
          <a:effectLst>
            <a:glow rad="63500">
              <a:srgbClr val="FF9999">
                <a:alpha val="40000"/>
              </a:srgbClr>
            </a:glow>
          </a:effectLst>
        </p:grpSpPr>
        <p:cxnSp>
          <p:nvCxnSpPr>
            <p:cNvPr id="51" name="AutoShape 17"/>
            <p:cNvCxnSpPr>
              <a:cxnSpLocks noChangeShapeType="1"/>
            </p:cNvCxnSpPr>
            <p:nvPr/>
          </p:nvCxnSpPr>
          <p:spPr bwMode="auto">
            <a:xfrm flipV="1">
              <a:off x="5643845" y="5118776"/>
              <a:ext cx="688447" cy="524487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2" name="AutoShape 14"/>
            <p:cNvCxnSpPr>
              <a:cxnSpLocks noChangeShapeType="1"/>
            </p:cNvCxnSpPr>
            <p:nvPr/>
          </p:nvCxnSpPr>
          <p:spPr bwMode="auto">
            <a:xfrm rot="5400000" flipH="1" flipV="1">
              <a:off x="3406375" y="5762969"/>
              <a:ext cx="497886" cy="781124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8" name="AutoShape 18"/>
            <p:cNvCxnSpPr>
              <a:cxnSpLocks noChangeShapeType="1"/>
            </p:cNvCxnSpPr>
            <p:nvPr/>
          </p:nvCxnSpPr>
          <p:spPr bwMode="auto">
            <a:xfrm rot="16200000" flipH="1">
              <a:off x="4299497" y="5870149"/>
              <a:ext cx="426449" cy="495323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AutoShape 17"/>
            <p:cNvCxnSpPr>
              <a:cxnSpLocks noChangeShapeType="1"/>
            </p:cNvCxnSpPr>
            <p:nvPr/>
          </p:nvCxnSpPr>
          <p:spPr bwMode="auto">
            <a:xfrm rot="16200000" flipV="1">
              <a:off x="5799956" y="4369953"/>
              <a:ext cx="426449" cy="638224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0" name="AutoShape 12"/>
            <p:cNvCxnSpPr>
              <a:cxnSpLocks noChangeShapeType="1"/>
            </p:cNvCxnSpPr>
            <p:nvPr/>
          </p:nvCxnSpPr>
          <p:spPr bwMode="auto">
            <a:xfrm rot="10800000" flipV="1">
              <a:off x="1595340" y="4296159"/>
              <a:ext cx="1119039" cy="500061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AutoShape 12"/>
            <p:cNvCxnSpPr>
              <a:cxnSpLocks noChangeShapeType="1"/>
            </p:cNvCxnSpPr>
            <p:nvPr/>
          </p:nvCxnSpPr>
          <p:spPr bwMode="auto">
            <a:xfrm rot="5400000">
              <a:off x="869892" y="5012914"/>
              <a:ext cx="569323" cy="352422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AutoShape 12"/>
            <p:cNvCxnSpPr>
              <a:cxnSpLocks noChangeShapeType="1"/>
            </p:cNvCxnSpPr>
            <p:nvPr/>
          </p:nvCxnSpPr>
          <p:spPr bwMode="auto">
            <a:xfrm rot="16200000" flipH="1">
              <a:off x="1796368" y="4658036"/>
              <a:ext cx="316291" cy="809139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AutoShape 12"/>
            <p:cNvCxnSpPr>
              <a:cxnSpLocks noChangeShapeType="1"/>
            </p:cNvCxnSpPr>
            <p:nvPr/>
          </p:nvCxnSpPr>
          <p:spPr bwMode="auto">
            <a:xfrm rot="16200000" flipH="1">
              <a:off x="1189731" y="5199919"/>
              <a:ext cx="1022410" cy="521162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81" name="Picture 80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28654" y="2500305"/>
            <a:ext cx="7643942" cy="964769"/>
          </a:xfrm>
          <a:prstGeom prst="rect">
            <a:avLst/>
          </a:prstGeom>
          <a:noFill/>
          <a:ln/>
          <a:effectLst/>
        </p:spPr>
      </p:pic>
      <p:sp>
        <p:nvSpPr>
          <p:cNvPr id="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2000" dirty="0" smtClean="0"/>
              <a:t>We maintain a forest (Initially</a:t>
            </a:r>
            <a:r>
              <a:rPr lang="en-US" sz="2000" dirty="0" smtClean="0"/>
              <a:t>, each </a:t>
            </a:r>
            <a:r>
              <a:rPr lang="en-US" sz="2000" dirty="0" smtClean="0"/>
              <a:t>node is a singleton tree )</a:t>
            </a:r>
          </a:p>
          <a:p>
            <a:r>
              <a:rPr lang="en-US" sz="2000" dirty="0" smtClean="0"/>
              <a:t>In each iteration, connect a few trees by the most cost-effective </a:t>
            </a:r>
            <a:r>
              <a:rPr lang="en-US" sz="2000" i="1" dirty="0" err="1" smtClean="0">
                <a:solidFill>
                  <a:srgbClr val="FFC000"/>
                </a:solidFill>
              </a:rPr>
              <a:t>treestar</a:t>
            </a:r>
            <a:endParaRPr lang="en-US" sz="2000" i="1" dirty="0" smtClean="0">
              <a:solidFill>
                <a:srgbClr val="FFC000"/>
              </a:solidFill>
            </a:endParaRPr>
          </a:p>
          <a:p>
            <a:endParaRPr lang="en-US" sz="2400" dirty="0" smtClean="0"/>
          </a:p>
        </p:txBody>
      </p:sp>
      <p:sp>
        <p:nvSpPr>
          <p:cNvPr id="80" name="Freeform 79"/>
          <p:cNvSpPr/>
          <p:nvPr/>
        </p:nvSpPr>
        <p:spPr>
          <a:xfrm>
            <a:off x="2023035" y="3961258"/>
            <a:ext cx="4095568" cy="2378284"/>
          </a:xfrm>
          <a:custGeom>
            <a:avLst/>
            <a:gdLst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360706 w 4176059"/>
              <a:gd name="connsiteY3" fmla="*/ 699247 h 2637117"/>
              <a:gd name="connsiteX4" fmla="*/ 2620683 w 4176059"/>
              <a:gd name="connsiteY4" fmla="*/ 457200 h 2637117"/>
              <a:gd name="connsiteX5" fmla="*/ 2764118 w 4176059"/>
              <a:gd name="connsiteY5" fmla="*/ 358588 h 2637117"/>
              <a:gd name="connsiteX6" fmla="*/ 2970306 w 4176059"/>
              <a:gd name="connsiteY6" fmla="*/ 259976 h 2637117"/>
              <a:gd name="connsiteX7" fmla="*/ 3579906 w 4176059"/>
              <a:gd name="connsiteY7" fmla="*/ 17929 h 2637117"/>
              <a:gd name="connsiteX8" fmla="*/ 4090894 w 4176059"/>
              <a:gd name="connsiteY8" fmla="*/ 152400 h 2637117"/>
              <a:gd name="connsiteX9" fmla="*/ 4090894 w 4176059"/>
              <a:gd name="connsiteY9" fmla="*/ 609600 h 2637117"/>
              <a:gd name="connsiteX10" fmla="*/ 3893671 w 4176059"/>
              <a:gd name="connsiteY10" fmla="*/ 1156447 h 2637117"/>
              <a:gd name="connsiteX11" fmla="*/ 3158565 w 4176059"/>
              <a:gd name="connsiteY11" fmla="*/ 1452282 h 2637117"/>
              <a:gd name="connsiteX12" fmla="*/ 2665506 w 4176059"/>
              <a:gd name="connsiteY12" fmla="*/ 2017058 h 2637117"/>
              <a:gd name="connsiteX13" fmla="*/ 2405530 w 4176059"/>
              <a:gd name="connsiteY13" fmla="*/ 2537011 h 2637117"/>
              <a:gd name="connsiteX14" fmla="*/ 2055906 w 4176059"/>
              <a:gd name="connsiteY14" fmla="*/ 2617694 h 2637117"/>
              <a:gd name="connsiteX15" fmla="*/ 1571812 w 4176059"/>
              <a:gd name="connsiteY15" fmla="*/ 2429435 h 2637117"/>
              <a:gd name="connsiteX16" fmla="*/ 1553883 w 4176059"/>
              <a:gd name="connsiteY16" fmla="*/ 1891552 h 2637117"/>
              <a:gd name="connsiteX17" fmla="*/ 1051859 w 4176059"/>
              <a:gd name="connsiteY17" fmla="*/ 1864658 h 2637117"/>
              <a:gd name="connsiteX18" fmla="*/ 585694 w 4176059"/>
              <a:gd name="connsiteY18" fmla="*/ 1990164 h 2637117"/>
              <a:gd name="connsiteX19" fmla="*/ 245036 w 4176059"/>
              <a:gd name="connsiteY19" fmla="*/ 1972235 h 2637117"/>
              <a:gd name="connsiteX20" fmla="*/ 74706 w 4176059"/>
              <a:gd name="connsiteY20" fmla="*/ 1792941 h 2637117"/>
              <a:gd name="connsiteX21" fmla="*/ 47812 w 4176059"/>
              <a:gd name="connsiteY21" fmla="*/ 1416423 h 2637117"/>
              <a:gd name="connsiteX22" fmla="*/ 361577 w 4176059"/>
              <a:gd name="connsiteY22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360706 w 4176059"/>
              <a:gd name="connsiteY3" fmla="*/ 699247 h 2637117"/>
              <a:gd name="connsiteX4" fmla="*/ 2735794 w 4176059"/>
              <a:gd name="connsiteY4" fmla="*/ 833134 h 2637117"/>
              <a:gd name="connsiteX5" fmla="*/ 2620683 w 4176059"/>
              <a:gd name="connsiteY5" fmla="*/ 457200 h 2637117"/>
              <a:gd name="connsiteX6" fmla="*/ 2764118 w 4176059"/>
              <a:gd name="connsiteY6" fmla="*/ 358588 h 2637117"/>
              <a:gd name="connsiteX7" fmla="*/ 2970306 w 4176059"/>
              <a:gd name="connsiteY7" fmla="*/ 259976 h 2637117"/>
              <a:gd name="connsiteX8" fmla="*/ 3579906 w 4176059"/>
              <a:gd name="connsiteY8" fmla="*/ 17929 h 2637117"/>
              <a:gd name="connsiteX9" fmla="*/ 4090894 w 4176059"/>
              <a:gd name="connsiteY9" fmla="*/ 152400 h 2637117"/>
              <a:gd name="connsiteX10" fmla="*/ 4090894 w 4176059"/>
              <a:gd name="connsiteY10" fmla="*/ 609600 h 2637117"/>
              <a:gd name="connsiteX11" fmla="*/ 3893671 w 4176059"/>
              <a:gd name="connsiteY11" fmla="*/ 1156447 h 2637117"/>
              <a:gd name="connsiteX12" fmla="*/ 3158565 w 4176059"/>
              <a:gd name="connsiteY12" fmla="*/ 1452282 h 2637117"/>
              <a:gd name="connsiteX13" fmla="*/ 2665506 w 4176059"/>
              <a:gd name="connsiteY13" fmla="*/ 2017058 h 2637117"/>
              <a:gd name="connsiteX14" fmla="*/ 2405530 w 4176059"/>
              <a:gd name="connsiteY14" fmla="*/ 2537011 h 2637117"/>
              <a:gd name="connsiteX15" fmla="*/ 2055906 w 4176059"/>
              <a:gd name="connsiteY15" fmla="*/ 2617694 h 2637117"/>
              <a:gd name="connsiteX16" fmla="*/ 1571812 w 4176059"/>
              <a:gd name="connsiteY16" fmla="*/ 2429435 h 2637117"/>
              <a:gd name="connsiteX17" fmla="*/ 1553883 w 4176059"/>
              <a:gd name="connsiteY17" fmla="*/ 1891552 h 2637117"/>
              <a:gd name="connsiteX18" fmla="*/ 1051859 w 4176059"/>
              <a:gd name="connsiteY18" fmla="*/ 1864658 h 2637117"/>
              <a:gd name="connsiteX19" fmla="*/ 585694 w 4176059"/>
              <a:gd name="connsiteY19" fmla="*/ 1990164 h 2637117"/>
              <a:gd name="connsiteX20" fmla="*/ 245036 w 4176059"/>
              <a:gd name="connsiteY20" fmla="*/ 1972235 h 2637117"/>
              <a:gd name="connsiteX21" fmla="*/ 74706 w 4176059"/>
              <a:gd name="connsiteY21" fmla="*/ 1792941 h 2637117"/>
              <a:gd name="connsiteX22" fmla="*/ 47812 w 4176059"/>
              <a:gd name="connsiteY22" fmla="*/ 1416423 h 2637117"/>
              <a:gd name="connsiteX23" fmla="*/ 361577 w 4176059"/>
              <a:gd name="connsiteY23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360706 w 4176059"/>
              <a:gd name="connsiteY3" fmla="*/ 699247 h 2637117"/>
              <a:gd name="connsiteX4" fmla="*/ 2512515 w 4176059"/>
              <a:gd name="connsiteY4" fmla="*/ 699247 h 2637117"/>
              <a:gd name="connsiteX5" fmla="*/ 2735794 w 4176059"/>
              <a:gd name="connsiteY5" fmla="*/ 833134 h 2637117"/>
              <a:gd name="connsiteX6" fmla="*/ 2620683 w 4176059"/>
              <a:gd name="connsiteY6" fmla="*/ 457200 h 2637117"/>
              <a:gd name="connsiteX7" fmla="*/ 2764118 w 4176059"/>
              <a:gd name="connsiteY7" fmla="*/ 358588 h 2637117"/>
              <a:gd name="connsiteX8" fmla="*/ 2970306 w 4176059"/>
              <a:gd name="connsiteY8" fmla="*/ 259976 h 2637117"/>
              <a:gd name="connsiteX9" fmla="*/ 3579906 w 4176059"/>
              <a:gd name="connsiteY9" fmla="*/ 17929 h 2637117"/>
              <a:gd name="connsiteX10" fmla="*/ 4090894 w 4176059"/>
              <a:gd name="connsiteY10" fmla="*/ 152400 h 2637117"/>
              <a:gd name="connsiteX11" fmla="*/ 4090894 w 4176059"/>
              <a:gd name="connsiteY11" fmla="*/ 609600 h 2637117"/>
              <a:gd name="connsiteX12" fmla="*/ 3893671 w 4176059"/>
              <a:gd name="connsiteY12" fmla="*/ 1156447 h 2637117"/>
              <a:gd name="connsiteX13" fmla="*/ 3158565 w 4176059"/>
              <a:gd name="connsiteY13" fmla="*/ 1452282 h 2637117"/>
              <a:gd name="connsiteX14" fmla="*/ 2665506 w 4176059"/>
              <a:gd name="connsiteY14" fmla="*/ 2017058 h 2637117"/>
              <a:gd name="connsiteX15" fmla="*/ 2405530 w 4176059"/>
              <a:gd name="connsiteY15" fmla="*/ 2537011 h 2637117"/>
              <a:gd name="connsiteX16" fmla="*/ 2055906 w 4176059"/>
              <a:gd name="connsiteY16" fmla="*/ 2617694 h 2637117"/>
              <a:gd name="connsiteX17" fmla="*/ 1571812 w 4176059"/>
              <a:gd name="connsiteY17" fmla="*/ 2429435 h 2637117"/>
              <a:gd name="connsiteX18" fmla="*/ 1553883 w 4176059"/>
              <a:gd name="connsiteY18" fmla="*/ 1891552 h 2637117"/>
              <a:gd name="connsiteX19" fmla="*/ 1051859 w 4176059"/>
              <a:gd name="connsiteY19" fmla="*/ 1864658 h 2637117"/>
              <a:gd name="connsiteX20" fmla="*/ 585694 w 4176059"/>
              <a:gd name="connsiteY20" fmla="*/ 1990164 h 2637117"/>
              <a:gd name="connsiteX21" fmla="*/ 245036 w 4176059"/>
              <a:gd name="connsiteY21" fmla="*/ 1972235 h 2637117"/>
              <a:gd name="connsiteX22" fmla="*/ 74706 w 4176059"/>
              <a:gd name="connsiteY22" fmla="*/ 1792941 h 2637117"/>
              <a:gd name="connsiteX23" fmla="*/ 47812 w 4176059"/>
              <a:gd name="connsiteY23" fmla="*/ 1416423 h 2637117"/>
              <a:gd name="connsiteX24" fmla="*/ 361577 w 4176059"/>
              <a:gd name="connsiteY24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360706 w 4176059"/>
              <a:gd name="connsiteY3" fmla="*/ 842099 h 2637117"/>
              <a:gd name="connsiteX4" fmla="*/ 2512515 w 4176059"/>
              <a:gd name="connsiteY4" fmla="*/ 699247 h 2637117"/>
              <a:gd name="connsiteX5" fmla="*/ 2735794 w 4176059"/>
              <a:gd name="connsiteY5" fmla="*/ 833134 h 2637117"/>
              <a:gd name="connsiteX6" fmla="*/ 2620683 w 4176059"/>
              <a:gd name="connsiteY6" fmla="*/ 457200 h 2637117"/>
              <a:gd name="connsiteX7" fmla="*/ 2764118 w 4176059"/>
              <a:gd name="connsiteY7" fmla="*/ 358588 h 2637117"/>
              <a:gd name="connsiteX8" fmla="*/ 2970306 w 4176059"/>
              <a:gd name="connsiteY8" fmla="*/ 259976 h 2637117"/>
              <a:gd name="connsiteX9" fmla="*/ 3579906 w 4176059"/>
              <a:gd name="connsiteY9" fmla="*/ 17929 h 2637117"/>
              <a:gd name="connsiteX10" fmla="*/ 4090894 w 4176059"/>
              <a:gd name="connsiteY10" fmla="*/ 152400 h 2637117"/>
              <a:gd name="connsiteX11" fmla="*/ 4090894 w 4176059"/>
              <a:gd name="connsiteY11" fmla="*/ 609600 h 2637117"/>
              <a:gd name="connsiteX12" fmla="*/ 3893671 w 4176059"/>
              <a:gd name="connsiteY12" fmla="*/ 1156447 h 2637117"/>
              <a:gd name="connsiteX13" fmla="*/ 3158565 w 4176059"/>
              <a:gd name="connsiteY13" fmla="*/ 1452282 h 2637117"/>
              <a:gd name="connsiteX14" fmla="*/ 2665506 w 4176059"/>
              <a:gd name="connsiteY14" fmla="*/ 2017058 h 2637117"/>
              <a:gd name="connsiteX15" fmla="*/ 2405530 w 4176059"/>
              <a:gd name="connsiteY15" fmla="*/ 2537011 h 2637117"/>
              <a:gd name="connsiteX16" fmla="*/ 2055906 w 4176059"/>
              <a:gd name="connsiteY16" fmla="*/ 2617694 h 2637117"/>
              <a:gd name="connsiteX17" fmla="*/ 1571812 w 4176059"/>
              <a:gd name="connsiteY17" fmla="*/ 2429435 h 2637117"/>
              <a:gd name="connsiteX18" fmla="*/ 1553883 w 4176059"/>
              <a:gd name="connsiteY18" fmla="*/ 1891552 h 2637117"/>
              <a:gd name="connsiteX19" fmla="*/ 1051859 w 4176059"/>
              <a:gd name="connsiteY19" fmla="*/ 1864658 h 2637117"/>
              <a:gd name="connsiteX20" fmla="*/ 585694 w 4176059"/>
              <a:gd name="connsiteY20" fmla="*/ 1990164 h 2637117"/>
              <a:gd name="connsiteX21" fmla="*/ 245036 w 4176059"/>
              <a:gd name="connsiteY21" fmla="*/ 1972235 h 2637117"/>
              <a:gd name="connsiteX22" fmla="*/ 74706 w 4176059"/>
              <a:gd name="connsiteY22" fmla="*/ 1792941 h 2637117"/>
              <a:gd name="connsiteX23" fmla="*/ 47812 w 4176059"/>
              <a:gd name="connsiteY23" fmla="*/ 1416423 h 2637117"/>
              <a:gd name="connsiteX24" fmla="*/ 361577 w 4176059"/>
              <a:gd name="connsiteY24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360706 w 4176059"/>
              <a:gd name="connsiteY3" fmla="*/ 842099 h 2637117"/>
              <a:gd name="connsiteX4" fmla="*/ 2512515 w 4176059"/>
              <a:gd name="connsiteY4" fmla="*/ 699247 h 2637117"/>
              <a:gd name="connsiteX5" fmla="*/ 2513106 w 4176059"/>
              <a:gd name="connsiteY5" fmla="*/ 851063 h 2637117"/>
              <a:gd name="connsiteX6" fmla="*/ 2735794 w 4176059"/>
              <a:gd name="connsiteY6" fmla="*/ 833134 h 2637117"/>
              <a:gd name="connsiteX7" fmla="*/ 2620683 w 4176059"/>
              <a:gd name="connsiteY7" fmla="*/ 457200 h 2637117"/>
              <a:gd name="connsiteX8" fmla="*/ 2764118 w 4176059"/>
              <a:gd name="connsiteY8" fmla="*/ 358588 h 2637117"/>
              <a:gd name="connsiteX9" fmla="*/ 2970306 w 4176059"/>
              <a:gd name="connsiteY9" fmla="*/ 259976 h 2637117"/>
              <a:gd name="connsiteX10" fmla="*/ 3579906 w 4176059"/>
              <a:gd name="connsiteY10" fmla="*/ 17929 h 2637117"/>
              <a:gd name="connsiteX11" fmla="*/ 4090894 w 4176059"/>
              <a:gd name="connsiteY11" fmla="*/ 152400 h 2637117"/>
              <a:gd name="connsiteX12" fmla="*/ 4090894 w 4176059"/>
              <a:gd name="connsiteY12" fmla="*/ 609600 h 2637117"/>
              <a:gd name="connsiteX13" fmla="*/ 3893671 w 4176059"/>
              <a:gd name="connsiteY13" fmla="*/ 1156447 h 2637117"/>
              <a:gd name="connsiteX14" fmla="*/ 3158565 w 4176059"/>
              <a:gd name="connsiteY14" fmla="*/ 1452282 h 2637117"/>
              <a:gd name="connsiteX15" fmla="*/ 2665506 w 4176059"/>
              <a:gd name="connsiteY15" fmla="*/ 2017058 h 2637117"/>
              <a:gd name="connsiteX16" fmla="*/ 2405530 w 4176059"/>
              <a:gd name="connsiteY16" fmla="*/ 2537011 h 2637117"/>
              <a:gd name="connsiteX17" fmla="*/ 2055906 w 4176059"/>
              <a:gd name="connsiteY17" fmla="*/ 2617694 h 2637117"/>
              <a:gd name="connsiteX18" fmla="*/ 1571812 w 4176059"/>
              <a:gd name="connsiteY18" fmla="*/ 2429435 h 2637117"/>
              <a:gd name="connsiteX19" fmla="*/ 1553883 w 4176059"/>
              <a:gd name="connsiteY19" fmla="*/ 1891552 h 2637117"/>
              <a:gd name="connsiteX20" fmla="*/ 1051859 w 4176059"/>
              <a:gd name="connsiteY20" fmla="*/ 1864658 h 2637117"/>
              <a:gd name="connsiteX21" fmla="*/ 585694 w 4176059"/>
              <a:gd name="connsiteY21" fmla="*/ 1990164 h 2637117"/>
              <a:gd name="connsiteX22" fmla="*/ 245036 w 4176059"/>
              <a:gd name="connsiteY22" fmla="*/ 1972235 h 2637117"/>
              <a:gd name="connsiteX23" fmla="*/ 74706 w 4176059"/>
              <a:gd name="connsiteY23" fmla="*/ 1792941 h 2637117"/>
              <a:gd name="connsiteX24" fmla="*/ 47812 w 4176059"/>
              <a:gd name="connsiteY24" fmla="*/ 1416423 h 2637117"/>
              <a:gd name="connsiteX25" fmla="*/ 361577 w 4176059"/>
              <a:gd name="connsiteY25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360706 w 4176059"/>
              <a:gd name="connsiteY3" fmla="*/ 842099 h 2637117"/>
              <a:gd name="connsiteX4" fmla="*/ 2513106 w 4176059"/>
              <a:gd name="connsiteY4" fmla="*/ 851063 h 2637117"/>
              <a:gd name="connsiteX5" fmla="*/ 2735794 w 4176059"/>
              <a:gd name="connsiteY5" fmla="*/ 833134 h 2637117"/>
              <a:gd name="connsiteX6" fmla="*/ 2620683 w 4176059"/>
              <a:gd name="connsiteY6" fmla="*/ 457200 h 2637117"/>
              <a:gd name="connsiteX7" fmla="*/ 2764118 w 4176059"/>
              <a:gd name="connsiteY7" fmla="*/ 358588 h 2637117"/>
              <a:gd name="connsiteX8" fmla="*/ 2970306 w 4176059"/>
              <a:gd name="connsiteY8" fmla="*/ 259976 h 2637117"/>
              <a:gd name="connsiteX9" fmla="*/ 3579906 w 4176059"/>
              <a:gd name="connsiteY9" fmla="*/ 17929 h 2637117"/>
              <a:gd name="connsiteX10" fmla="*/ 4090894 w 4176059"/>
              <a:gd name="connsiteY10" fmla="*/ 152400 h 2637117"/>
              <a:gd name="connsiteX11" fmla="*/ 4090894 w 4176059"/>
              <a:gd name="connsiteY11" fmla="*/ 609600 h 2637117"/>
              <a:gd name="connsiteX12" fmla="*/ 3893671 w 4176059"/>
              <a:gd name="connsiteY12" fmla="*/ 1156447 h 2637117"/>
              <a:gd name="connsiteX13" fmla="*/ 3158565 w 4176059"/>
              <a:gd name="connsiteY13" fmla="*/ 1452282 h 2637117"/>
              <a:gd name="connsiteX14" fmla="*/ 2665506 w 4176059"/>
              <a:gd name="connsiteY14" fmla="*/ 2017058 h 2637117"/>
              <a:gd name="connsiteX15" fmla="*/ 2405530 w 4176059"/>
              <a:gd name="connsiteY15" fmla="*/ 2537011 h 2637117"/>
              <a:gd name="connsiteX16" fmla="*/ 2055906 w 4176059"/>
              <a:gd name="connsiteY16" fmla="*/ 2617694 h 2637117"/>
              <a:gd name="connsiteX17" fmla="*/ 1571812 w 4176059"/>
              <a:gd name="connsiteY17" fmla="*/ 2429435 h 2637117"/>
              <a:gd name="connsiteX18" fmla="*/ 1553883 w 4176059"/>
              <a:gd name="connsiteY18" fmla="*/ 1891552 h 2637117"/>
              <a:gd name="connsiteX19" fmla="*/ 1051859 w 4176059"/>
              <a:gd name="connsiteY19" fmla="*/ 1864658 h 2637117"/>
              <a:gd name="connsiteX20" fmla="*/ 585694 w 4176059"/>
              <a:gd name="connsiteY20" fmla="*/ 1990164 h 2637117"/>
              <a:gd name="connsiteX21" fmla="*/ 245036 w 4176059"/>
              <a:gd name="connsiteY21" fmla="*/ 1972235 h 2637117"/>
              <a:gd name="connsiteX22" fmla="*/ 74706 w 4176059"/>
              <a:gd name="connsiteY22" fmla="*/ 1792941 h 2637117"/>
              <a:gd name="connsiteX23" fmla="*/ 47812 w 4176059"/>
              <a:gd name="connsiteY23" fmla="*/ 1416423 h 2637117"/>
              <a:gd name="connsiteX24" fmla="*/ 361577 w 4176059"/>
              <a:gd name="connsiteY24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513106 w 4176059"/>
              <a:gd name="connsiteY3" fmla="*/ 851063 h 2637117"/>
              <a:gd name="connsiteX4" fmla="*/ 2735794 w 4176059"/>
              <a:gd name="connsiteY4" fmla="*/ 833134 h 2637117"/>
              <a:gd name="connsiteX5" fmla="*/ 2620683 w 4176059"/>
              <a:gd name="connsiteY5" fmla="*/ 457200 h 2637117"/>
              <a:gd name="connsiteX6" fmla="*/ 2764118 w 4176059"/>
              <a:gd name="connsiteY6" fmla="*/ 358588 h 2637117"/>
              <a:gd name="connsiteX7" fmla="*/ 2970306 w 4176059"/>
              <a:gd name="connsiteY7" fmla="*/ 259976 h 2637117"/>
              <a:gd name="connsiteX8" fmla="*/ 3579906 w 4176059"/>
              <a:gd name="connsiteY8" fmla="*/ 17929 h 2637117"/>
              <a:gd name="connsiteX9" fmla="*/ 4090894 w 4176059"/>
              <a:gd name="connsiteY9" fmla="*/ 152400 h 2637117"/>
              <a:gd name="connsiteX10" fmla="*/ 4090894 w 4176059"/>
              <a:gd name="connsiteY10" fmla="*/ 609600 h 2637117"/>
              <a:gd name="connsiteX11" fmla="*/ 3893671 w 4176059"/>
              <a:gd name="connsiteY11" fmla="*/ 1156447 h 2637117"/>
              <a:gd name="connsiteX12" fmla="*/ 3158565 w 4176059"/>
              <a:gd name="connsiteY12" fmla="*/ 1452282 h 2637117"/>
              <a:gd name="connsiteX13" fmla="*/ 2665506 w 4176059"/>
              <a:gd name="connsiteY13" fmla="*/ 2017058 h 2637117"/>
              <a:gd name="connsiteX14" fmla="*/ 2405530 w 4176059"/>
              <a:gd name="connsiteY14" fmla="*/ 2537011 h 2637117"/>
              <a:gd name="connsiteX15" fmla="*/ 2055906 w 4176059"/>
              <a:gd name="connsiteY15" fmla="*/ 2617694 h 2637117"/>
              <a:gd name="connsiteX16" fmla="*/ 1571812 w 4176059"/>
              <a:gd name="connsiteY16" fmla="*/ 2429435 h 2637117"/>
              <a:gd name="connsiteX17" fmla="*/ 1553883 w 4176059"/>
              <a:gd name="connsiteY17" fmla="*/ 1891552 h 2637117"/>
              <a:gd name="connsiteX18" fmla="*/ 1051859 w 4176059"/>
              <a:gd name="connsiteY18" fmla="*/ 1864658 h 2637117"/>
              <a:gd name="connsiteX19" fmla="*/ 585694 w 4176059"/>
              <a:gd name="connsiteY19" fmla="*/ 1990164 h 2637117"/>
              <a:gd name="connsiteX20" fmla="*/ 245036 w 4176059"/>
              <a:gd name="connsiteY20" fmla="*/ 1972235 h 2637117"/>
              <a:gd name="connsiteX21" fmla="*/ 74706 w 4176059"/>
              <a:gd name="connsiteY21" fmla="*/ 1792941 h 2637117"/>
              <a:gd name="connsiteX22" fmla="*/ 47812 w 4176059"/>
              <a:gd name="connsiteY22" fmla="*/ 1416423 h 2637117"/>
              <a:gd name="connsiteX23" fmla="*/ 361577 w 4176059"/>
              <a:gd name="connsiteY23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513106 w 4176059"/>
              <a:gd name="connsiteY3" fmla="*/ 851063 h 2637117"/>
              <a:gd name="connsiteX4" fmla="*/ 2735794 w 4176059"/>
              <a:gd name="connsiteY4" fmla="*/ 833134 h 2637117"/>
              <a:gd name="connsiteX5" fmla="*/ 2620683 w 4176059"/>
              <a:gd name="connsiteY5" fmla="*/ 457200 h 2637117"/>
              <a:gd name="connsiteX6" fmla="*/ 2764118 w 4176059"/>
              <a:gd name="connsiteY6" fmla="*/ 358588 h 2637117"/>
              <a:gd name="connsiteX7" fmla="*/ 3326625 w 4176059"/>
              <a:gd name="connsiteY7" fmla="*/ 340658 h 2637117"/>
              <a:gd name="connsiteX8" fmla="*/ 2970306 w 4176059"/>
              <a:gd name="connsiteY8" fmla="*/ 259976 h 2637117"/>
              <a:gd name="connsiteX9" fmla="*/ 3579906 w 4176059"/>
              <a:gd name="connsiteY9" fmla="*/ 17929 h 2637117"/>
              <a:gd name="connsiteX10" fmla="*/ 4090894 w 4176059"/>
              <a:gd name="connsiteY10" fmla="*/ 152400 h 2637117"/>
              <a:gd name="connsiteX11" fmla="*/ 4090894 w 4176059"/>
              <a:gd name="connsiteY11" fmla="*/ 609600 h 2637117"/>
              <a:gd name="connsiteX12" fmla="*/ 3893671 w 4176059"/>
              <a:gd name="connsiteY12" fmla="*/ 1156447 h 2637117"/>
              <a:gd name="connsiteX13" fmla="*/ 3158565 w 4176059"/>
              <a:gd name="connsiteY13" fmla="*/ 1452282 h 2637117"/>
              <a:gd name="connsiteX14" fmla="*/ 2665506 w 4176059"/>
              <a:gd name="connsiteY14" fmla="*/ 2017058 h 2637117"/>
              <a:gd name="connsiteX15" fmla="*/ 2405530 w 4176059"/>
              <a:gd name="connsiteY15" fmla="*/ 2537011 h 2637117"/>
              <a:gd name="connsiteX16" fmla="*/ 2055906 w 4176059"/>
              <a:gd name="connsiteY16" fmla="*/ 2617694 h 2637117"/>
              <a:gd name="connsiteX17" fmla="*/ 1571812 w 4176059"/>
              <a:gd name="connsiteY17" fmla="*/ 2429435 h 2637117"/>
              <a:gd name="connsiteX18" fmla="*/ 1553883 w 4176059"/>
              <a:gd name="connsiteY18" fmla="*/ 1891552 h 2637117"/>
              <a:gd name="connsiteX19" fmla="*/ 1051859 w 4176059"/>
              <a:gd name="connsiteY19" fmla="*/ 1864658 h 2637117"/>
              <a:gd name="connsiteX20" fmla="*/ 585694 w 4176059"/>
              <a:gd name="connsiteY20" fmla="*/ 1990164 h 2637117"/>
              <a:gd name="connsiteX21" fmla="*/ 245036 w 4176059"/>
              <a:gd name="connsiteY21" fmla="*/ 1972235 h 2637117"/>
              <a:gd name="connsiteX22" fmla="*/ 74706 w 4176059"/>
              <a:gd name="connsiteY22" fmla="*/ 1792941 h 2637117"/>
              <a:gd name="connsiteX23" fmla="*/ 47812 w 4176059"/>
              <a:gd name="connsiteY23" fmla="*/ 1416423 h 2637117"/>
              <a:gd name="connsiteX24" fmla="*/ 361577 w 4176059"/>
              <a:gd name="connsiteY24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513106 w 4176059"/>
              <a:gd name="connsiteY3" fmla="*/ 851063 h 2637117"/>
              <a:gd name="connsiteX4" fmla="*/ 2735794 w 4176059"/>
              <a:gd name="connsiteY4" fmla="*/ 833134 h 2637117"/>
              <a:gd name="connsiteX5" fmla="*/ 2620683 w 4176059"/>
              <a:gd name="connsiteY5" fmla="*/ 457200 h 2637117"/>
              <a:gd name="connsiteX6" fmla="*/ 2764118 w 4176059"/>
              <a:gd name="connsiteY6" fmla="*/ 358588 h 2637117"/>
              <a:gd name="connsiteX7" fmla="*/ 2773083 w 4176059"/>
              <a:gd name="connsiteY7" fmla="*/ 349623 h 2637117"/>
              <a:gd name="connsiteX8" fmla="*/ 3326625 w 4176059"/>
              <a:gd name="connsiteY8" fmla="*/ 340658 h 2637117"/>
              <a:gd name="connsiteX9" fmla="*/ 2970306 w 4176059"/>
              <a:gd name="connsiteY9" fmla="*/ 259976 h 2637117"/>
              <a:gd name="connsiteX10" fmla="*/ 3579906 w 4176059"/>
              <a:gd name="connsiteY10" fmla="*/ 17929 h 2637117"/>
              <a:gd name="connsiteX11" fmla="*/ 4090894 w 4176059"/>
              <a:gd name="connsiteY11" fmla="*/ 152400 h 2637117"/>
              <a:gd name="connsiteX12" fmla="*/ 4090894 w 4176059"/>
              <a:gd name="connsiteY12" fmla="*/ 609600 h 2637117"/>
              <a:gd name="connsiteX13" fmla="*/ 3893671 w 4176059"/>
              <a:gd name="connsiteY13" fmla="*/ 1156447 h 2637117"/>
              <a:gd name="connsiteX14" fmla="*/ 3158565 w 4176059"/>
              <a:gd name="connsiteY14" fmla="*/ 1452282 h 2637117"/>
              <a:gd name="connsiteX15" fmla="*/ 2665506 w 4176059"/>
              <a:gd name="connsiteY15" fmla="*/ 2017058 h 2637117"/>
              <a:gd name="connsiteX16" fmla="*/ 2405530 w 4176059"/>
              <a:gd name="connsiteY16" fmla="*/ 2537011 h 2637117"/>
              <a:gd name="connsiteX17" fmla="*/ 2055906 w 4176059"/>
              <a:gd name="connsiteY17" fmla="*/ 2617694 h 2637117"/>
              <a:gd name="connsiteX18" fmla="*/ 1571812 w 4176059"/>
              <a:gd name="connsiteY18" fmla="*/ 2429435 h 2637117"/>
              <a:gd name="connsiteX19" fmla="*/ 1553883 w 4176059"/>
              <a:gd name="connsiteY19" fmla="*/ 1891552 h 2637117"/>
              <a:gd name="connsiteX20" fmla="*/ 1051859 w 4176059"/>
              <a:gd name="connsiteY20" fmla="*/ 1864658 h 2637117"/>
              <a:gd name="connsiteX21" fmla="*/ 585694 w 4176059"/>
              <a:gd name="connsiteY21" fmla="*/ 1990164 h 2637117"/>
              <a:gd name="connsiteX22" fmla="*/ 245036 w 4176059"/>
              <a:gd name="connsiteY22" fmla="*/ 1972235 h 2637117"/>
              <a:gd name="connsiteX23" fmla="*/ 74706 w 4176059"/>
              <a:gd name="connsiteY23" fmla="*/ 1792941 h 2637117"/>
              <a:gd name="connsiteX24" fmla="*/ 47812 w 4176059"/>
              <a:gd name="connsiteY24" fmla="*/ 1416423 h 2637117"/>
              <a:gd name="connsiteX25" fmla="*/ 361577 w 4176059"/>
              <a:gd name="connsiteY25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513106 w 4176059"/>
              <a:gd name="connsiteY3" fmla="*/ 851063 h 2637117"/>
              <a:gd name="connsiteX4" fmla="*/ 2735794 w 4176059"/>
              <a:gd name="connsiteY4" fmla="*/ 833134 h 2637117"/>
              <a:gd name="connsiteX5" fmla="*/ 2620683 w 4176059"/>
              <a:gd name="connsiteY5" fmla="*/ 457200 h 2637117"/>
              <a:gd name="connsiteX6" fmla="*/ 3058243 w 4176059"/>
              <a:gd name="connsiteY6" fmla="*/ 653560 h 2637117"/>
              <a:gd name="connsiteX7" fmla="*/ 2764118 w 4176059"/>
              <a:gd name="connsiteY7" fmla="*/ 358588 h 2637117"/>
              <a:gd name="connsiteX8" fmla="*/ 2773083 w 4176059"/>
              <a:gd name="connsiteY8" fmla="*/ 349623 h 2637117"/>
              <a:gd name="connsiteX9" fmla="*/ 3326625 w 4176059"/>
              <a:gd name="connsiteY9" fmla="*/ 340658 h 2637117"/>
              <a:gd name="connsiteX10" fmla="*/ 2970306 w 4176059"/>
              <a:gd name="connsiteY10" fmla="*/ 259976 h 2637117"/>
              <a:gd name="connsiteX11" fmla="*/ 3579906 w 4176059"/>
              <a:gd name="connsiteY11" fmla="*/ 17929 h 2637117"/>
              <a:gd name="connsiteX12" fmla="*/ 4090894 w 4176059"/>
              <a:gd name="connsiteY12" fmla="*/ 152400 h 2637117"/>
              <a:gd name="connsiteX13" fmla="*/ 4090894 w 4176059"/>
              <a:gd name="connsiteY13" fmla="*/ 609600 h 2637117"/>
              <a:gd name="connsiteX14" fmla="*/ 3893671 w 4176059"/>
              <a:gd name="connsiteY14" fmla="*/ 1156447 h 2637117"/>
              <a:gd name="connsiteX15" fmla="*/ 3158565 w 4176059"/>
              <a:gd name="connsiteY15" fmla="*/ 1452282 h 2637117"/>
              <a:gd name="connsiteX16" fmla="*/ 2665506 w 4176059"/>
              <a:gd name="connsiteY16" fmla="*/ 2017058 h 2637117"/>
              <a:gd name="connsiteX17" fmla="*/ 2405530 w 4176059"/>
              <a:gd name="connsiteY17" fmla="*/ 2537011 h 2637117"/>
              <a:gd name="connsiteX18" fmla="*/ 2055906 w 4176059"/>
              <a:gd name="connsiteY18" fmla="*/ 2617694 h 2637117"/>
              <a:gd name="connsiteX19" fmla="*/ 1571812 w 4176059"/>
              <a:gd name="connsiteY19" fmla="*/ 2429435 h 2637117"/>
              <a:gd name="connsiteX20" fmla="*/ 1553883 w 4176059"/>
              <a:gd name="connsiteY20" fmla="*/ 1891552 h 2637117"/>
              <a:gd name="connsiteX21" fmla="*/ 1051859 w 4176059"/>
              <a:gd name="connsiteY21" fmla="*/ 1864658 h 2637117"/>
              <a:gd name="connsiteX22" fmla="*/ 585694 w 4176059"/>
              <a:gd name="connsiteY22" fmla="*/ 1990164 h 2637117"/>
              <a:gd name="connsiteX23" fmla="*/ 245036 w 4176059"/>
              <a:gd name="connsiteY23" fmla="*/ 1972235 h 2637117"/>
              <a:gd name="connsiteX24" fmla="*/ 74706 w 4176059"/>
              <a:gd name="connsiteY24" fmla="*/ 1792941 h 2637117"/>
              <a:gd name="connsiteX25" fmla="*/ 47812 w 4176059"/>
              <a:gd name="connsiteY25" fmla="*/ 1416423 h 2637117"/>
              <a:gd name="connsiteX26" fmla="*/ 361577 w 4176059"/>
              <a:gd name="connsiteY26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513106 w 4176059"/>
              <a:gd name="connsiteY3" fmla="*/ 851063 h 2637117"/>
              <a:gd name="connsiteX4" fmla="*/ 2735794 w 4176059"/>
              <a:gd name="connsiteY4" fmla="*/ 833134 h 2637117"/>
              <a:gd name="connsiteX5" fmla="*/ 3058243 w 4176059"/>
              <a:gd name="connsiteY5" fmla="*/ 653560 h 2637117"/>
              <a:gd name="connsiteX6" fmla="*/ 2764118 w 4176059"/>
              <a:gd name="connsiteY6" fmla="*/ 358588 h 2637117"/>
              <a:gd name="connsiteX7" fmla="*/ 2773083 w 4176059"/>
              <a:gd name="connsiteY7" fmla="*/ 349623 h 2637117"/>
              <a:gd name="connsiteX8" fmla="*/ 3326625 w 4176059"/>
              <a:gd name="connsiteY8" fmla="*/ 340658 h 2637117"/>
              <a:gd name="connsiteX9" fmla="*/ 2970306 w 4176059"/>
              <a:gd name="connsiteY9" fmla="*/ 259976 h 2637117"/>
              <a:gd name="connsiteX10" fmla="*/ 3579906 w 4176059"/>
              <a:gd name="connsiteY10" fmla="*/ 17929 h 2637117"/>
              <a:gd name="connsiteX11" fmla="*/ 4090894 w 4176059"/>
              <a:gd name="connsiteY11" fmla="*/ 152400 h 2637117"/>
              <a:gd name="connsiteX12" fmla="*/ 4090894 w 4176059"/>
              <a:gd name="connsiteY12" fmla="*/ 609600 h 2637117"/>
              <a:gd name="connsiteX13" fmla="*/ 3893671 w 4176059"/>
              <a:gd name="connsiteY13" fmla="*/ 1156447 h 2637117"/>
              <a:gd name="connsiteX14" fmla="*/ 3158565 w 4176059"/>
              <a:gd name="connsiteY14" fmla="*/ 1452282 h 2637117"/>
              <a:gd name="connsiteX15" fmla="*/ 2665506 w 4176059"/>
              <a:gd name="connsiteY15" fmla="*/ 2017058 h 2637117"/>
              <a:gd name="connsiteX16" fmla="*/ 2405530 w 4176059"/>
              <a:gd name="connsiteY16" fmla="*/ 2537011 h 2637117"/>
              <a:gd name="connsiteX17" fmla="*/ 2055906 w 4176059"/>
              <a:gd name="connsiteY17" fmla="*/ 2617694 h 2637117"/>
              <a:gd name="connsiteX18" fmla="*/ 1571812 w 4176059"/>
              <a:gd name="connsiteY18" fmla="*/ 2429435 h 2637117"/>
              <a:gd name="connsiteX19" fmla="*/ 1553883 w 4176059"/>
              <a:gd name="connsiteY19" fmla="*/ 1891552 h 2637117"/>
              <a:gd name="connsiteX20" fmla="*/ 1051859 w 4176059"/>
              <a:gd name="connsiteY20" fmla="*/ 1864658 h 2637117"/>
              <a:gd name="connsiteX21" fmla="*/ 585694 w 4176059"/>
              <a:gd name="connsiteY21" fmla="*/ 1990164 h 2637117"/>
              <a:gd name="connsiteX22" fmla="*/ 245036 w 4176059"/>
              <a:gd name="connsiteY22" fmla="*/ 1972235 h 2637117"/>
              <a:gd name="connsiteX23" fmla="*/ 74706 w 4176059"/>
              <a:gd name="connsiteY23" fmla="*/ 1792941 h 2637117"/>
              <a:gd name="connsiteX24" fmla="*/ 47812 w 4176059"/>
              <a:gd name="connsiteY24" fmla="*/ 1416423 h 2637117"/>
              <a:gd name="connsiteX25" fmla="*/ 361577 w 4176059"/>
              <a:gd name="connsiteY25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513106 w 4176059"/>
              <a:gd name="connsiteY3" fmla="*/ 851063 h 2637117"/>
              <a:gd name="connsiteX4" fmla="*/ 2735794 w 4176059"/>
              <a:gd name="connsiteY4" fmla="*/ 833134 h 2637117"/>
              <a:gd name="connsiteX5" fmla="*/ 3058243 w 4176059"/>
              <a:gd name="connsiteY5" fmla="*/ 653560 h 2637117"/>
              <a:gd name="connsiteX6" fmla="*/ 2764118 w 4176059"/>
              <a:gd name="connsiteY6" fmla="*/ 358588 h 2637117"/>
              <a:gd name="connsiteX7" fmla="*/ 3326625 w 4176059"/>
              <a:gd name="connsiteY7" fmla="*/ 340658 h 2637117"/>
              <a:gd name="connsiteX8" fmla="*/ 2970306 w 4176059"/>
              <a:gd name="connsiteY8" fmla="*/ 259976 h 2637117"/>
              <a:gd name="connsiteX9" fmla="*/ 3579906 w 4176059"/>
              <a:gd name="connsiteY9" fmla="*/ 17929 h 2637117"/>
              <a:gd name="connsiteX10" fmla="*/ 4090894 w 4176059"/>
              <a:gd name="connsiteY10" fmla="*/ 152400 h 2637117"/>
              <a:gd name="connsiteX11" fmla="*/ 4090894 w 4176059"/>
              <a:gd name="connsiteY11" fmla="*/ 609600 h 2637117"/>
              <a:gd name="connsiteX12" fmla="*/ 3893671 w 4176059"/>
              <a:gd name="connsiteY12" fmla="*/ 1156447 h 2637117"/>
              <a:gd name="connsiteX13" fmla="*/ 3158565 w 4176059"/>
              <a:gd name="connsiteY13" fmla="*/ 1452282 h 2637117"/>
              <a:gd name="connsiteX14" fmla="*/ 2665506 w 4176059"/>
              <a:gd name="connsiteY14" fmla="*/ 2017058 h 2637117"/>
              <a:gd name="connsiteX15" fmla="*/ 2405530 w 4176059"/>
              <a:gd name="connsiteY15" fmla="*/ 2537011 h 2637117"/>
              <a:gd name="connsiteX16" fmla="*/ 2055906 w 4176059"/>
              <a:gd name="connsiteY16" fmla="*/ 2617694 h 2637117"/>
              <a:gd name="connsiteX17" fmla="*/ 1571812 w 4176059"/>
              <a:gd name="connsiteY17" fmla="*/ 2429435 h 2637117"/>
              <a:gd name="connsiteX18" fmla="*/ 1553883 w 4176059"/>
              <a:gd name="connsiteY18" fmla="*/ 1891552 h 2637117"/>
              <a:gd name="connsiteX19" fmla="*/ 1051859 w 4176059"/>
              <a:gd name="connsiteY19" fmla="*/ 1864658 h 2637117"/>
              <a:gd name="connsiteX20" fmla="*/ 585694 w 4176059"/>
              <a:gd name="connsiteY20" fmla="*/ 1990164 h 2637117"/>
              <a:gd name="connsiteX21" fmla="*/ 245036 w 4176059"/>
              <a:gd name="connsiteY21" fmla="*/ 1972235 h 2637117"/>
              <a:gd name="connsiteX22" fmla="*/ 74706 w 4176059"/>
              <a:gd name="connsiteY22" fmla="*/ 1792941 h 2637117"/>
              <a:gd name="connsiteX23" fmla="*/ 47812 w 4176059"/>
              <a:gd name="connsiteY23" fmla="*/ 1416423 h 2637117"/>
              <a:gd name="connsiteX24" fmla="*/ 361577 w 4176059"/>
              <a:gd name="connsiteY24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513106 w 4176059"/>
              <a:gd name="connsiteY3" fmla="*/ 851063 h 2637117"/>
              <a:gd name="connsiteX4" fmla="*/ 2735794 w 4176059"/>
              <a:gd name="connsiteY4" fmla="*/ 833134 h 2637117"/>
              <a:gd name="connsiteX5" fmla="*/ 3058243 w 4176059"/>
              <a:gd name="connsiteY5" fmla="*/ 653560 h 2637117"/>
              <a:gd name="connsiteX6" fmla="*/ 3326625 w 4176059"/>
              <a:gd name="connsiteY6" fmla="*/ 340658 h 2637117"/>
              <a:gd name="connsiteX7" fmla="*/ 2970306 w 4176059"/>
              <a:gd name="connsiteY7" fmla="*/ 259976 h 2637117"/>
              <a:gd name="connsiteX8" fmla="*/ 3579906 w 4176059"/>
              <a:gd name="connsiteY8" fmla="*/ 17929 h 2637117"/>
              <a:gd name="connsiteX9" fmla="*/ 4090894 w 4176059"/>
              <a:gd name="connsiteY9" fmla="*/ 152400 h 2637117"/>
              <a:gd name="connsiteX10" fmla="*/ 4090894 w 4176059"/>
              <a:gd name="connsiteY10" fmla="*/ 609600 h 2637117"/>
              <a:gd name="connsiteX11" fmla="*/ 3893671 w 4176059"/>
              <a:gd name="connsiteY11" fmla="*/ 1156447 h 2637117"/>
              <a:gd name="connsiteX12" fmla="*/ 3158565 w 4176059"/>
              <a:gd name="connsiteY12" fmla="*/ 1452282 h 2637117"/>
              <a:gd name="connsiteX13" fmla="*/ 2665506 w 4176059"/>
              <a:gd name="connsiteY13" fmla="*/ 2017058 h 2637117"/>
              <a:gd name="connsiteX14" fmla="*/ 2405530 w 4176059"/>
              <a:gd name="connsiteY14" fmla="*/ 2537011 h 2637117"/>
              <a:gd name="connsiteX15" fmla="*/ 2055906 w 4176059"/>
              <a:gd name="connsiteY15" fmla="*/ 2617694 h 2637117"/>
              <a:gd name="connsiteX16" fmla="*/ 1571812 w 4176059"/>
              <a:gd name="connsiteY16" fmla="*/ 2429435 h 2637117"/>
              <a:gd name="connsiteX17" fmla="*/ 1553883 w 4176059"/>
              <a:gd name="connsiteY17" fmla="*/ 1891552 h 2637117"/>
              <a:gd name="connsiteX18" fmla="*/ 1051859 w 4176059"/>
              <a:gd name="connsiteY18" fmla="*/ 1864658 h 2637117"/>
              <a:gd name="connsiteX19" fmla="*/ 585694 w 4176059"/>
              <a:gd name="connsiteY19" fmla="*/ 1990164 h 2637117"/>
              <a:gd name="connsiteX20" fmla="*/ 245036 w 4176059"/>
              <a:gd name="connsiteY20" fmla="*/ 1972235 h 2637117"/>
              <a:gd name="connsiteX21" fmla="*/ 74706 w 4176059"/>
              <a:gd name="connsiteY21" fmla="*/ 1792941 h 2637117"/>
              <a:gd name="connsiteX22" fmla="*/ 47812 w 4176059"/>
              <a:gd name="connsiteY22" fmla="*/ 1416423 h 2637117"/>
              <a:gd name="connsiteX23" fmla="*/ 361577 w 4176059"/>
              <a:gd name="connsiteY23" fmla="*/ 1272988 h 2637117"/>
              <a:gd name="connsiteX0" fmla="*/ 361577 w 4176059"/>
              <a:gd name="connsiteY0" fmla="*/ 1286435 h 2650564"/>
              <a:gd name="connsiteX1" fmla="*/ 1069789 w 4176059"/>
              <a:gd name="connsiteY1" fmla="*/ 1241611 h 2650564"/>
              <a:gd name="connsiteX2" fmla="*/ 1885577 w 4176059"/>
              <a:gd name="connsiteY2" fmla="*/ 1044388 h 2650564"/>
              <a:gd name="connsiteX3" fmla="*/ 2513106 w 4176059"/>
              <a:gd name="connsiteY3" fmla="*/ 864510 h 2650564"/>
              <a:gd name="connsiteX4" fmla="*/ 2735794 w 4176059"/>
              <a:gd name="connsiteY4" fmla="*/ 846581 h 2650564"/>
              <a:gd name="connsiteX5" fmla="*/ 3058243 w 4176059"/>
              <a:gd name="connsiteY5" fmla="*/ 667007 h 2650564"/>
              <a:gd name="connsiteX6" fmla="*/ 3326625 w 4176059"/>
              <a:gd name="connsiteY6" fmla="*/ 354105 h 2650564"/>
              <a:gd name="connsiteX7" fmla="*/ 3579906 w 4176059"/>
              <a:gd name="connsiteY7" fmla="*/ 31376 h 2650564"/>
              <a:gd name="connsiteX8" fmla="*/ 4090894 w 4176059"/>
              <a:gd name="connsiteY8" fmla="*/ 165847 h 2650564"/>
              <a:gd name="connsiteX9" fmla="*/ 4090894 w 4176059"/>
              <a:gd name="connsiteY9" fmla="*/ 623047 h 2650564"/>
              <a:gd name="connsiteX10" fmla="*/ 3893671 w 4176059"/>
              <a:gd name="connsiteY10" fmla="*/ 1169894 h 2650564"/>
              <a:gd name="connsiteX11" fmla="*/ 3158565 w 4176059"/>
              <a:gd name="connsiteY11" fmla="*/ 1465729 h 2650564"/>
              <a:gd name="connsiteX12" fmla="*/ 2665506 w 4176059"/>
              <a:gd name="connsiteY12" fmla="*/ 2030505 h 2650564"/>
              <a:gd name="connsiteX13" fmla="*/ 2405530 w 4176059"/>
              <a:gd name="connsiteY13" fmla="*/ 2550458 h 2650564"/>
              <a:gd name="connsiteX14" fmla="*/ 2055906 w 4176059"/>
              <a:gd name="connsiteY14" fmla="*/ 2631141 h 2650564"/>
              <a:gd name="connsiteX15" fmla="*/ 1571812 w 4176059"/>
              <a:gd name="connsiteY15" fmla="*/ 2442882 h 2650564"/>
              <a:gd name="connsiteX16" fmla="*/ 1553883 w 4176059"/>
              <a:gd name="connsiteY16" fmla="*/ 1904999 h 2650564"/>
              <a:gd name="connsiteX17" fmla="*/ 1051859 w 4176059"/>
              <a:gd name="connsiteY17" fmla="*/ 1878105 h 2650564"/>
              <a:gd name="connsiteX18" fmla="*/ 585694 w 4176059"/>
              <a:gd name="connsiteY18" fmla="*/ 2003611 h 2650564"/>
              <a:gd name="connsiteX19" fmla="*/ 245036 w 4176059"/>
              <a:gd name="connsiteY19" fmla="*/ 1985682 h 2650564"/>
              <a:gd name="connsiteX20" fmla="*/ 74706 w 4176059"/>
              <a:gd name="connsiteY20" fmla="*/ 1806388 h 2650564"/>
              <a:gd name="connsiteX21" fmla="*/ 47812 w 4176059"/>
              <a:gd name="connsiteY21" fmla="*/ 1429870 h 2650564"/>
              <a:gd name="connsiteX22" fmla="*/ 361577 w 4176059"/>
              <a:gd name="connsiteY22" fmla="*/ 1286435 h 2650564"/>
              <a:gd name="connsiteX0" fmla="*/ 361577 w 4128439"/>
              <a:gd name="connsiteY0" fmla="*/ 1171578 h 2535707"/>
              <a:gd name="connsiteX1" fmla="*/ 1069789 w 4128439"/>
              <a:gd name="connsiteY1" fmla="*/ 1126754 h 2535707"/>
              <a:gd name="connsiteX2" fmla="*/ 1885577 w 4128439"/>
              <a:gd name="connsiteY2" fmla="*/ 929531 h 2535707"/>
              <a:gd name="connsiteX3" fmla="*/ 2513106 w 4128439"/>
              <a:gd name="connsiteY3" fmla="*/ 749653 h 2535707"/>
              <a:gd name="connsiteX4" fmla="*/ 2735794 w 4128439"/>
              <a:gd name="connsiteY4" fmla="*/ 731724 h 2535707"/>
              <a:gd name="connsiteX5" fmla="*/ 3058243 w 4128439"/>
              <a:gd name="connsiteY5" fmla="*/ 552150 h 2535707"/>
              <a:gd name="connsiteX6" fmla="*/ 3326625 w 4128439"/>
              <a:gd name="connsiteY6" fmla="*/ 239248 h 2535707"/>
              <a:gd name="connsiteX7" fmla="*/ 3865626 w 4128439"/>
              <a:gd name="connsiteY7" fmla="*/ 202247 h 2535707"/>
              <a:gd name="connsiteX8" fmla="*/ 4090894 w 4128439"/>
              <a:gd name="connsiteY8" fmla="*/ 50990 h 2535707"/>
              <a:gd name="connsiteX9" fmla="*/ 4090894 w 4128439"/>
              <a:gd name="connsiteY9" fmla="*/ 508190 h 2535707"/>
              <a:gd name="connsiteX10" fmla="*/ 3893671 w 4128439"/>
              <a:gd name="connsiteY10" fmla="*/ 1055037 h 2535707"/>
              <a:gd name="connsiteX11" fmla="*/ 3158565 w 4128439"/>
              <a:gd name="connsiteY11" fmla="*/ 1350872 h 2535707"/>
              <a:gd name="connsiteX12" fmla="*/ 2665506 w 4128439"/>
              <a:gd name="connsiteY12" fmla="*/ 1915648 h 2535707"/>
              <a:gd name="connsiteX13" fmla="*/ 2405530 w 4128439"/>
              <a:gd name="connsiteY13" fmla="*/ 2435601 h 2535707"/>
              <a:gd name="connsiteX14" fmla="*/ 2055906 w 4128439"/>
              <a:gd name="connsiteY14" fmla="*/ 2516284 h 2535707"/>
              <a:gd name="connsiteX15" fmla="*/ 1571812 w 4128439"/>
              <a:gd name="connsiteY15" fmla="*/ 2328025 h 2535707"/>
              <a:gd name="connsiteX16" fmla="*/ 1553883 w 4128439"/>
              <a:gd name="connsiteY16" fmla="*/ 1790142 h 2535707"/>
              <a:gd name="connsiteX17" fmla="*/ 1051859 w 4128439"/>
              <a:gd name="connsiteY17" fmla="*/ 1763248 h 2535707"/>
              <a:gd name="connsiteX18" fmla="*/ 585694 w 4128439"/>
              <a:gd name="connsiteY18" fmla="*/ 1888754 h 2535707"/>
              <a:gd name="connsiteX19" fmla="*/ 245036 w 4128439"/>
              <a:gd name="connsiteY19" fmla="*/ 1870825 h 2535707"/>
              <a:gd name="connsiteX20" fmla="*/ 74706 w 4128439"/>
              <a:gd name="connsiteY20" fmla="*/ 1691531 h 2535707"/>
              <a:gd name="connsiteX21" fmla="*/ 47812 w 4128439"/>
              <a:gd name="connsiteY21" fmla="*/ 1315013 h 2535707"/>
              <a:gd name="connsiteX22" fmla="*/ 361577 w 4128439"/>
              <a:gd name="connsiteY22" fmla="*/ 1171578 h 2535707"/>
              <a:gd name="connsiteX0" fmla="*/ 361577 w 4095568"/>
              <a:gd name="connsiteY0" fmla="*/ 1014155 h 2378284"/>
              <a:gd name="connsiteX1" fmla="*/ 1069789 w 4095568"/>
              <a:gd name="connsiteY1" fmla="*/ 969331 h 2378284"/>
              <a:gd name="connsiteX2" fmla="*/ 1885577 w 4095568"/>
              <a:gd name="connsiteY2" fmla="*/ 772108 h 2378284"/>
              <a:gd name="connsiteX3" fmla="*/ 2513106 w 4095568"/>
              <a:gd name="connsiteY3" fmla="*/ 592230 h 2378284"/>
              <a:gd name="connsiteX4" fmla="*/ 2735794 w 4095568"/>
              <a:gd name="connsiteY4" fmla="*/ 574301 h 2378284"/>
              <a:gd name="connsiteX5" fmla="*/ 3058243 w 4095568"/>
              <a:gd name="connsiteY5" fmla="*/ 394727 h 2378284"/>
              <a:gd name="connsiteX6" fmla="*/ 3326625 w 4095568"/>
              <a:gd name="connsiteY6" fmla="*/ 81825 h 2378284"/>
              <a:gd name="connsiteX7" fmla="*/ 3865626 w 4095568"/>
              <a:gd name="connsiteY7" fmla="*/ 44824 h 2378284"/>
              <a:gd name="connsiteX8" fmla="*/ 4090894 w 4095568"/>
              <a:gd name="connsiteY8" fmla="*/ 350767 h 2378284"/>
              <a:gd name="connsiteX9" fmla="*/ 3893671 w 4095568"/>
              <a:gd name="connsiteY9" fmla="*/ 897614 h 2378284"/>
              <a:gd name="connsiteX10" fmla="*/ 3158565 w 4095568"/>
              <a:gd name="connsiteY10" fmla="*/ 1193449 h 2378284"/>
              <a:gd name="connsiteX11" fmla="*/ 2665506 w 4095568"/>
              <a:gd name="connsiteY11" fmla="*/ 1758225 h 2378284"/>
              <a:gd name="connsiteX12" fmla="*/ 2405530 w 4095568"/>
              <a:gd name="connsiteY12" fmla="*/ 2278178 h 2378284"/>
              <a:gd name="connsiteX13" fmla="*/ 2055906 w 4095568"/>
              <a:gd name="connsiteY13" fmla="*/ 2358861 h 2378284"/>
              <a:gd name="connsiteX14" fmla="*/ 1571812 w 4095568"/>
              <a:gd name="connsiteY14" fmla="*/ 2170602 h 2378284"/>
              <a:gd name="connsiteX15" fmla="*/ 1553883 w 4095568"/>
              <a:gd name="connsiteY15" fmla="*/ 1632719 h 2378284"/>
              <a:gd name="connsiteX16" fmla="*/ 1051859 w 4095568"/>
              <a:gd name="connsiteY16" fmla="*/ 1605825 h 2378284"/>
              <a:gd name="connsiteX17" fmla="*/ 585694 w 4095568"/>
              <a:gd name="connsiteY17" fmla="*/ 1731331 h 2378284"/>
              <a:gd name="connsiteX18" fmla="*/ 245036 w 4095568"/>
              <a:gd name="connsiteY18" fmla="*/ 1713402 h 2378284"/>
              <a:gd name="connsiteX19" fmla="*/ 74706 w 4095568"/>
              <a:gd name="connsiteY19" fmla="*/ 1534108 h 2378284"/>
              <a:gd name="connsiteX20" fmla="*/ 47812 w 4095568"/>
              <a:gd name="connsiteY20" fmla="*/ 1157590 h 2378284"/>
              <a:gd name="connsiteX21" fmla="*/ 361577 w 4095568"/>
              <a:gd name="connsiteY21" fmla="*/ 1014155 h 23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95568" h="2378284">
                <a:moveTo>
                  <a:pt x="361577" y="1014155"/>
                </a:moveTo>
                <a:cubicBezTo>
                  <a:pt x="531906" y="982779"/>
                  <a:pt x="815789" y="1009672"/>
                  <a:pt x="1069789" y="969331"/>
                </a:cubicBezTo>
                <a:cubicBezTo>
                  <a:pt x="1323789" y="928990"/>
                  <a:pt x="1645024" y="834958"/>
                  <a:pt x="1885577" y="772108"/>
                </a:cubicBezTo>
                <a:cubicBezTo>
                  <a:pt x="2126130" y="709258"/>
                  <a:pt x="2371403" y="625198"/>
                  <a:pt x="2513106" y="592230"/>
                </a:cubicBezTo>
                <a:cubicBezTo>
                  <a:pt x="2654809" y="559262"/>
                  <a:pt x="2644938" y="607218"/>
                  <a:pt x="2735794" y="574301"/>
                </a:cubicBezTo>
                <a:cubicBezTo>
                  <a:pt x="2826650" y="541384"/>
                  <a:pt x="2959771" y="476806"/>
                  <a:pt x="3058243" y="394727"/>
                </a:cubicBezTo>
                <a:cubicBezTo>
                  <a:pt x="3156715" y="312648"/>
                  <a:pt x="3192061" y="140142"/>
                  <a:pt x="3326625" y="81825"/>
                </a:cubicBezTo>
                <a:cubicBezTo>
                  <a:pt x="3461189" y="23508"/>
                  <a:pt x="3738248" y="0"/>
                  <a:pt x="3865626" y="44824"/>
                </a:cubicBezTo>
                <a:cubicBezTo>
                  <a:pt x="3993004" y="89648"/>
                  <a:pt x="4086220" y="208635"/>
                  <a:pt x="4090894" y="350767"/>
                </a:cubicBezTo>
                <a:cubicBezTo>
                  <a:pt x="4095568" y="492899"/>
                  <a:pt x="4049059" y="757167"/>
                  <a:pt x="3893671" y="897614"/>
                </a:cubicBezTo>
                <a:cubicBezTo>
                  <a:pt x="3738283" y="1038061"/>
                  <a:pt x="3363259" y="1050014"/>
                  <a:pt x="3158565" y="1193449"/>
                </a:cubicBezTo>
                <a:cubicBezTo>
                  <a:pt x="2953871" y="1336884"/>
                  <a:pt x="2791012" y="1577437"/>
                  <a:pt x="2665506" y="1758225"/>
                </a:cubicBezTo>
                <a:cubicBezTo>
                  <a:pt x="2540000" y="1939013"/>
                  <a:pt x="2507130" y="2178072"/>
                  <a:pt x="2405530" y="2278178"/>
                </a:cubicBezTo>
                <a:cubicBezTo>
                  <a:pt x="2303930" y="2378284"/>
                  <a:pt x="2194859" y="2376790"/>
                  <a:pt x="2055906" y="2358861"/>
                </a:cubicBezTo>
                <a:cubicBezTo>
                  <a:pt x="1916953" y="2340932"/>
                  <a:pt x="1655483" y="2291626"/>
                  <a:pt x="1571812" y="2170602"/>
                </a:cubicBezTo>
                <a:cubicBezTo>
                  <a:pt x="1488142" y="2049578"/>
                  <a:pt x="1640542" y="1726849"/>
                  <a:pt x="1553883" y="1632719"/>
                </a:cubicBezTo>
                <a:cubicBezTo>
                  <a:pt x="1467224" y="1538590"/>
                  <a:pt x="1213224" y="1589390"/>
                  <a:pt x="1051859" y="1605825"/>
                </a:cubicBezTo>
                <a:cubicBezTo>
                  <a:pt x="890494" y="1622260"/>
                  <a:pt x="720164" y="1713402"/>
                  <a:pt x="585694" y="1731331"/>
                </a:cubicBezTo>
                <a:cubicBezTo>
                  <a:pt x="451224" y="1749260"/>
                  <a:pt x="330201" y="1746273"/>
                  <a:pt x="245036" y="1713402"/>
                </a:cubicBezTo>
                <a:cubicBezTo>
                  <a:pt x="159871" y="1680532"/>
                  <a:pt x="107577" y="1626743"/>
                  <a:pt x="74706" y="1534108"/>
                </a:cubicBezTo>
                <a:cubicBezTo>
                  <a:pt x="41835" y="1441473"/>
                  <a:pt x="0" y="1245743"/>
                  <a:pt x="47812" y="1157590"/>
                </a:cubicBezTo>
                <a:cubicBezTo>
                  <a:pt x="95624" y="1069437"/>
                  <a:pt x="191248" y="1045531"/>
                  <a:pt x="361577" y="1014155"/>
                </a:cubicBezTo>
                <a:close/>
              </a:path>
            </a:pathLst>
          </a:custGeom>
          <a:noFill/>
          <a:ln w="38100">
            <a:solidFill>
              <a:srgbClr val="D98FD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857224" y="3571876"/>
            <a:ext cx="828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where c(r,{</a:t>
            </a:r>
            <a:r>
              <a:rPr lang="en-US" altLang="zh-CN" dirty="0" err="1" smtClean="0">
                <a:latin typeface="Franklin Gothic Book"/>
              </a:rPr>
              <a:t>v</a:t>
            </a:r>
            <a:r>
              <a:rPr lang="en-US" altLang="zh-CN" baseline="-25000" dirty="0" err="1" smtClean="0"/>
              <a:t>j</a:t>
            </a:r>
            <a:r>
              <a:rPr lang="en-US" altLang="zh-CN" dirty="0" smtClean="0">
                <a:latin typeface="Franklin Gothic Book"/>
              </a:rPr>
              <a:t>}</a:t>
            </a:r>
            <a:r>
              <a:rPr lang="en-US" altLang="zh-CN" baseline="-25000" dirty="0" smtClean="0">
                <a:latin typeface="Arial"/>
              </a:rPr>
              <a:t>j</a:t>
            </a:r>
            <a:r>
              <a:rPr lang="en-US" altLang="zh-CN" baseline="-25000" dirty="0" smtClean="0">
                <a:latin typeface="cmsy10"/>
              </a:rPr>
              <a:t>2</a:t>
            </a:r>
            <a:r>
              <a:rPr lang="en-US" altLang="zh-CN" baseline="-25000" dirty="0" smtClean="0">
                <a:latin typeface="Arial"/>
              </a:rPr>
              <a:t> S</a:t>
            </a:r>
            <a:r>
              <a:rPr lang="en-US" altLang="zh-CN" dirty="0" smtClean="0"/>
              <a:t>) is the minimum cost for sending </a:t>
            </a:r>
            <a:r>
              <a:rPr lang="en-US" altLang="zh-CN" dirty="0" err="1" smtClean="0">
                <a:latin typeface="Franklin Gothic Book"/>
              </a:rPr>
              <a:t>X</a:t>
            </a:r>
            <a:r>
              <a:rPr lang="en-US" altLang="zh-CN" baseline="-25000" dirty="0" err="1" smtClean="0">
                <a:latin typeface="Arial"/>
              </a:rPr>
              <a:t>r</a:t>
            </a:r>
            <a:r>
              <a:rPr lang="en-US" altLang="zh-CN" dirty="0" smtClean="0"/>
              <a:t> from r to all </a:t>
            </a:r>
            <a:r>
              <a:rPr lang="en-US" altLang="zh-CN" dirty="0" err="1" smtClean="0">
                <a:latin typeface="Franklin Gothic Book"/>
              </a:rPr>
              <a:t>v</a:t>
            </a:r>
            <a:r>
              <a:rPr lang="en-US" altLang="zh-CN" baseline="-25000" dirty="0" err="1" smtClean="0">
                <a:latin typeface="Arial"/>
              </a:rPr>
              <a:t>j</a:t>
            </a:r>
            <a:r>
              <a:rPr lang="en-US" altLang="zh-CN" dirty="0" err="1" smtClean="0">
                <a:latin typeface="Franklin Gothic Book"/>
              </a:rPr>
              <a:t>'s</a:t>
            </a:r>
            <a:endParaRPr lang="zh-CN" altLang="en-US" dirty="0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Collection in WSN</a:t>
            </a:r>
            <a:endParaRPr lang="zh-CN" altLang="en-US" dirty="0"/>
          </a:p>
        </p:txBody>
      </p:sp>
      <p:sp>
        <p:nvSpPr>
          <p:cNvPr id="10" name="Oval 9"/>
          <p:cNvSpPr/>
          <p:nvPr/>
        </p:nvSpPr>
        <p:spPr>
          <a:xfrm>
            <a:off x="3929058" y="6000768"/>
            <a:ext cx="357190" cy="3571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13" name="Oval 12"/>
          <p:cNvSpPr/>
          <p:nvPr/>
        </p:nvSpPr>
        <p:spPr>
          <a:xfrm>
            <a:off x="5786446" y="3000372"/>
            <a:ext cx="357190" cy="3571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4" name="Oval 13"/>
          <p:cNvSpPr/>
          <p:nvPr/>
        </p:nvSpPr>
        <p:spPr>
          <a:xfrm>
            <a:off x="3929058" y="2643182"/>
            <a:ext cx="357190" cy="3571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5" name="Oval 14"/>
          <p:cNvSpPr/>
          <p:nvPr/>
        </p:nvSpPr>
        <p:spPr>
          <a:xfrm>
            <a:off x="5500694" y="4643446"/>
            <a:ext cx="357190" cy="3571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6" name="Oval 15"/>
          <p:cNvSpPr/>
          <p:nvPr/>
        </p:nvSpPr>
        <p:spPr>
          <a:xfrm>
            <a:off x="2071670" y="4572008"/>
            <a:ext cx="357190" cy="3571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072066" y="1357298"/>
            <a:ext cx="185738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Base Station</a:t>
            </a:r>
            <a:endParaRPr lang="zh-CN" altLang="en-US" dirty="0"/>
          </a:p>
        </p:txBody>
      </p:sp>
      <p:sp>
        <p:nvSpPr>
          <p:cNvPr id="67" name="Oval 66"/>
          <p:cNvSpPr/>
          <p:nvPr/>
        </p:nvSpPr>
        <p:spPr>
          <a:xfrm>
            <a:off x="-571536" y="1857364"/>
            <a:ext cx="5786478" cy="557216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Oval 81"/>
          <p:cNvSpPr/>
          <p:nvPr/>
        </p:nvSpPr>
        <p:spPr>
          <a:xfrm>
            <a:off x="1214414" y="3286124"/>
            <a:ext cx="5786478" cy="557216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Oval 82"/>
          <p:cNvSpPr/>
          <p:nvPr/>
        </p:nvSpPr>
        <p:spPr>
          <a:xfrm>
            <a:off x="2714612" y="2009764"/>
            <a:ext cx="5786478" cy="557216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Oval 83"/>
          <p:cNvSpPr/>
          <p:nvPr/>
        </p:nvSpPr>
        <p:spPr>
          <a:xfrm>
            <a:off x="1214414" y="142852"/>
            <a:ext cx="5786478" cy="557216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Oval 84"/>
          <p:cNvSpPr/>
          <p:nvPr/>
        </p:nvSpPr>
        <p:spPr>
          <a:xfrm>
            <a:off x="3000364" y="357166"/>
            <a:ext cx="5786478" cy="557216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791200" y="762000"/>
            <a:ext cx="8191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Greedy Framework</a:t>
            </a:r>
            <a:endParaRPr lang="zh-CN" altLang="en-US" dirty="0"/>
          </a:p>
        </p:txBody>
      </p:sp>
      <p:pic>
        <p:nvPicPr>
          <p:cNvPr id="8" name="Picture 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534275" y="4408488"/>
            <a:ext cx="8191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1285852" y="4643446"/>
            <a:ext cx="309915" cy="30616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Oval 28"/>
          <p:cNvSpPr/>
          <p:nvPr/>
        </p:nvSpPr>
        <p:spPr>
          <a:xfrm>
            <a:off x="2714612" y="4143380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Oval 30"/>
          <p:cNvSpPr/>
          <p:nvPr/>
        </p:nvSpPr>
        <p:spPr>
          <a:xfrm>
            <a:off x="714348" y="5429264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Oval 32"/>
          <p:cNvSpPr/>
          <p:nvPr/>
        </p:nvSpPr>
        <p:spPr>
          <a:xfrm>
            <a:off x="5429256" y="421481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Oval 33"/>
          <p:cNvSpPr/>
          <p:nvPr/>
        </p:nvSpPr>
        <p:spPr>
          <a:xfrm>
            <a:off x="6286512" y="4857760"/>
            <a:ext cx="309915" cy="30616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Oval 34"/>
          <p:cNvSpPr/>
          <p:nvPr/>
        </p:nvSpPr>
        <p:spPr>
          <a:xfrm>
            <a:off x="5357818" y="564357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Oval 35"/>
          <p:cNvSpPr/>
          <p:nvPr/>
        </p:nvSpPr>
        <p:spPr>
          <a:xfrm>
            <a:off x="6357950" y="6143644"/>
            <a:ext cx="309915" cy="30616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r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857356" y="600076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Oval 37"/>
          <p:cNvSpPr/>
          <p:nvPr/>
        </p:nvSpPr>
        <p:spPr>
          <a:xfrm>
            <a:off x="3000364" y="635795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Oval 38"/>
          <p:cNvSpPr/>
          <p:nvPr/>
        </p:nvSpPr>
        <p:spPr>
          <a:xfrm>
            <a:off x="4000496" y="564357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Oval 39"/>
          <p:cNvSpPr/>
          <p:nvPr/>
        </p:nvSpPr>
        <p:spPr>
          <a:xfrm>
            <a:off x="4714876" y="6286520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53" name="AutoShape 11"/>
          <p:cNvCxnSpPr>
            <a:cxnSpLocks noChangeShapeType="1"/>
          </p:cNvCxnSpPr>
          <p:nvPr/>
        </p:nvCxnSpPr>
        <p:spPr bwMode="auto">
          <a:xfrm rot="5400000">
            <a:off x="3339294" y="4447130"/>
            <a:ext cx="248946" cy="1449983"/>
          </a:xfrm>
          <a:prstGeom prst="straightConnector1">
            <a:avLst/>
          </a:prstGeom>
          <a:ln w="38100">
            <a:solidFill>
              <a:srgbClr val="FF6699"/>
            </a:solidFill>
            <a:prstDash val="solid"/>
            <a:headEnd type="none" w="lg" len="lg"/>
            <a:tailEnd type="none" w="lg" len="lg"/>
          </a:ln>
          <a:effectLst>
            <a:glow rad="63500">
              <a:srgbClr val="FF6699">
                <a:alpha val="40000"/>
              </a:srgb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AutoShape 13"/>
          <p:cNvCxnSpPr>
            <a:cxnSpLocks noChangeShapeType="1"/>
          </p:cNvCxnSpPr>
          <p:nvPr/>
        </p:nvCxnSpPr>
        <p:spPr bwMode="auto">
          <a:xfrm rot="5400000" flipH="1" flipV="1">
            <a:off x="3951346" y="5296594"/>
            <a:ext cx="551093" cy="142876"/>
          </a:xfrm>
          <a:prstGeom prst="straightConnector1">
            <a:avLst/>
          </a:prstGeom>
          <a:ln w="38100">
            <a:solidFill>
              <a:srgbClr val="FF6699"/>
            </a:solidFill>
            <a:prstDash val="solid"/>
            <a:headEnd type="none"/>
            <a:tailEnd type="none" w="lg" len="lg"/>
          </a:ln>
          <a:effectLst>
            <a:glow rad="63500">
              <a:srgbClr val="FF6699">
                <a:alpha val="4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AutoShape 17"/>
          <p:cNvCxnSpPr>
            <a:cxnSpLocks noChangeShapeType="1"/>
          </p:cNvCxnSpPr>
          <p:nvPr/>
        </p:nvCxnSpPr>
        <p:spPr bwMode="auto">
          <a:xfrm flipV="1">
            <a:off x="4453287" y="4429132"/>
            <a:ext cx="975969" cy="510272"/>
          </a:xfrm>
          <a:prstGeom prst="straightConnector1">
            <a:avLst/>
          </a:prstGeom>
          <a:ln w="38100">
            <a:solidFill>
              <a:srgbClr val="FF6699"/>
            </a:solidFill>
            <a:prstDash val="solid"/>
            <a:headEnd type="none"/>
            <a:tailEnd type="none" w="lg" len="lg"/>
          </a:ln>
          <a:effectLst>
            <a:glow rad="63500">
              <a:srgbClr val="FF6699">
                <a:alpha val="40000"/>
              </a:srgb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428860" y="5143512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Oval 31"/>
          <p:cNvSpPr/>
          <p:nvPr/>
        </p:nvSpPr>
        <p:spPr>
          <a:xfrm>
            <a:off x="4143372" y="4786322"/>
            <a:ext cx="309915" cy="30616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978877" y="4296462"/>
            <a:ext cx="5353022" cy="2106336"/>
            <a:chOff x="978343" y="4296159"/>
            <a:chExt cx="5353950" cy="2106315"/>
          </a:xfrm>
          <a:effectLst>
            <a:glow rad="63500">
              <a:srgbClr val="FF9999">
                <a:alpha val="40000"/>
              </a:srgbClr>
            </a:glow>
          </a:effectLst>
        </p:grpSpPr>
        <p:cxnSp>
          <p:nvCxnSpPr>
            <p:cNvPr id="51" name="AutoShape 17"/>
            <p:cNvCxnSpPr>
              <a:cxnSpLocks noChangeShapeType="1"/>
            </p:cNvCxnSpPr>
            <p:nvPr/>
          </p:nvCxnSpPr>
          <p:spPr bwMode="auto">
            <a:xfrm flipV="1">
              <a:off x="5643845" y="5118776"/>
              <a:ext cx="688447" cy="524487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2" name="AutoShape 14"/>
            <p:cNvCxnSpPr>
              <a:cxnSpLocks noChangeShapeType="1"/>
            </p:cNvCxnSpPr>
            <p:nvPr/>
          </p:nvCxnSpPr>
          <p:spPr bwMode="auto">
            <a:xfrm rot="5400000" flipH="1" flipV="1">
              <a:off x="3406375" y="5762969"/>
              <a:ext cx="497886" cy="781124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8" name="AutoShape 18"/>
            <p:cNvCxnSpPr>
              <a:cxnSpLocks noChangeShapeType="1"/>
            </p:cNvCxnSpPr>
            <p:nvPr/>
          </p:nvCxnSpPr>
          <p:spPr bwMode="auto">
            <a:xfrm rot="16200000" flipH="1">
              <a:off x="4299497" y="5870149"/>
              <a:ext cx="426449" cy="495323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AutoShape 17"/>
            <p:cNvCxnSpPr>
              <a:cxnSpLocks noChangeShapeType="1"/>
            </p:cNvCxnSpPr>
            <p:nvPr/>
          </p:nvCxnSpPr>
          <p:spPr bwMode="auto">
            <a:xfrm rot="16200000" flipV="1">
              <a:off x="5799956" y="4369953"/>
              <a:ext cx="426449" cy="638224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0" name="AutoShape 12"/>
            <p:cNvCxnSpPr>
              <a:cxnSpLocks noChangeShapeType="1"/>
            </p:cNvCxnSpPr>
            <p:nvPr/>
          </p:nvCxnSpPr>
          <p:spPr bwMode="auto">
            <a:xfrm rot="10800000" flipV="1">
              <a:off x="1595340" y="4296159"/>
              <a:ext cx="1119039" cy="500061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AutoShape 12"/>
            <p:cNvCxnSpPr>
              <a:cxnSpLocks noChangeShapeType="1"/>
            </p:cNvCxnSpPr>
            <p:nvPr/>
          </p:nvCxnSpPr>
          <p:spPr bwMode="auto">
            <a:xfrm rot="5400000">
              <a:off x="869892" y="5012914"/>
              <a:ext cx="569323" cy="352422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AutoShape 12"/>
            <p:cNvCxnSpPr>
              <a:cxnSpLocks noChangeShapeType="1"/>
            </p:cNvCxnSpPr>
            <p:nvPr/>
          </p:nvCxnSpPr>
          <p:spPr bwMode="auto">
            <a:xfrm rot="16200000" flipH="1">
              <a:off x="1796368" y="4658036"/>
              <a:ext cx="316291" cy="809139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AutoShape 12"/>
            <p:cNvCxnSpPr>
              <a:cxnSpLocks noChangeShapeType="1"/>
            </p:cNvCxnSpPr>
            <p:nvPr/>
          </p:nvCxnSpPr>
          <p:spPr bwMode="auto">
            <a:xfrm rot="16200000" flipH="1">
              <a:off x="1189731" y="5199919"/>
              <a:ext cx="1022410" cy="521162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2000" dirty="0" smtClean="0"/>
              <a:t>We maintain a forest (Initially</a:t>
            </a:r>
            <a:r>
              <a:rPr lang="en-US" sz="2000" dirty="0" smtClean="0"/>
              <a:t>, each </a:t>
            </a:r>
            <a:r>
              <a:rPr lang="en-US" sz="2000" dirty="0" smtClean="0"/>
              <a:t>node is a singleton tree )</a:t>
            </a:r>
          </a:p>
          <a:p>
            <a:r>
              <a:rPr lang="en-US" sz="2000" dirty="0" smtClean="0"/>
              <a:t>In each iteration, connect a few trees by the most cost-effective </a:t>
            </a:r>
            <a:r>
              <a:rPr lang="en-US" sz="2000" i="1" dirty="0" err="1" smtClean="0">
                <a:solidFill>
                  <a:srgbClr val="FFC000"/>
                </a:solidFill>
              </a:rPr>
              <a:t>treestar</a:t>
            </a:r>
            <a:endParaRPr lang="en-US" sz="2000" i="1" dirty="0" smtClean="0">
              <a:solidFill>
                <a:srgbClr val="FFC000"/>
              </a:solidFill>
            </a:endParaRPr>
          </a:p>
          <a:p>
            <a:endParaRPr lang="en-US" sz="2400" dirty="0" smtClean="0"/>
          </a:p>
        </p:txBody>
      </p:sp>
      <p:cxnSp>
        <p:nvCxnSpPr>
          <p:cNvPr id="45" name="AutoShape 11"/>
          <p:cNvCxnSpPr>
            <a:cxnSpLocks noChangeShapeType="1"/>
            <a:endCxn id="36" idx="1"/>
          </p:cNvCxnSpPr>
          <p:nvPr/>
        </p:nvCxnSpPr>
        <p:spPr bwMode="auto">
          <a:xfrm>
            <a:off x="5715008" y="5929330"/>
            <a:ext cx="688328" cy="259151"/>
          </a:xfrm>
          <a:prstGeom prst="straightConnector1">
            <a:avLst/>
          </a:prstGeom>
          <a:ln w="38100">
            <a:solidFill>
              <a:srgbClr val="FF1719"/>
            </a:solidFill>
            <a:prstDash val="dash"/>
            <a:headEnd type="none" w="lg" len="lg"/>
            <a:tailEnd type="none" w="lg" len="lg"/>
          </a:ln>
          <a:effectLst>
            <a:glow rad="63500">
              <a:srgbClr val="FF1719">
                <a:alpha val="40000"/>
              </a:srgb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AutoShape 11"/>
          <p:cNvCxnSpPr>
            <a:cxnSpLocks noChangeShapeType="1"/>
            <a:endCxn id="36" idx="7"/>
          </p:cNvCxnSpPr>
          <p:nvPr/>
        </p:nvCxnSpPr>
        <p:spPr bwMode="auto">
          <a:xfrm rot="10800000" flipV="1">
            <a:off x="6622480" y="5143513"/>
            <a:ext cx="1092793" cy="1044968"/>
          </a:xfrm>
          <a:prstGeom prst="straightConnector1">
            <a:avLst/>
          </a:prstGeom>
          <a:ln w="38100">
            <a:solidFill>
              <a:srgbClr val="FF1719"/>
            </a:solidFill>
            <a:prstDash val="dash"/>
            <a:headEnd type="none" w="lg" len="lg"/>
            <a:tailEnd type="none" w="lg" len="lg"/>
          </a:ln>
          <a:effectLst>
            <a:glow rad="63500">
              <a:srgbClr val="FF1719">
                <a:alpha val="40000"/>
              </a:srgb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6" name="Freeform 55"/>
          <p:cNvSpPr/>
          <p:nvPr/>
        </p:nvSpPr>
        <p:spPr>
          <a:xfrm>
            <a:off x="5006788" y="4167094"/>
            <a:ext cx="3557495" cy="2523564"/>
          </a:xfrm>
          <a:custGeom>
            <a:avLst/>
            <a:gdLst>
              <a:gd name="connsiteX0" fmla="*/ 372036 w 3557495"/>
              <a:gd name="connsiteY0" fmla="*/ 1265518 h 2523564"/>
              <a:gd name="connsiteX1" fmla="*/ 1151965 w 3557495"/>
              <a:gd name="connsiteY1" fmla="*/ 1579282 h 2523564"/>
              <a:gd name="connsiteX2" fmla="*/ 1564341 w 3557495"/>
              <a:gd name="connsiteY2" fmla="*/ 1659965 h 2523564"/>
              <a:gd name="connsiteX3" fmla="*/ 1860177 w 3557495"/>
              <a:gd name="connsiteY3" fmla="*/ 1426882 h 2523564"/>
              <a:gd name="connsiteX4" fmla="*/ 2371165 w 3557495"/>
              <a:gd name="connsiteY4" fmla="*/ 575235 h 2523564"/>
              <a:gd name="connsiteX5" fmla="*/ 2523565 w 3557495"/>
              <a:gd name="connsiteY5" fmla="*/ 153894 h 2523564"/>
              <a:gd name="connsiteX6" fmla="*/ 2971800 w 3557495"/>
              <a:gd name="connsiteY6" fmla="*/ 37353 h 2523564"/>
              <a:gd name="connsiteX7" fmla="*/ 3509683 w 3557495"/>
              <a:gd name="connsiteY7" fmla="*/ 378012 h 2523564"/>
              <a:gd name="connsiteX8" fmla="*/ 3258671 w 3557495"/>
              <a:gd name="connsiteY8" fmla="*/ 1319306 h 2523564"/>
              <a:gd name="connsiteX9" fmla="*/ 2299447 w 3557495"/>
              <a:gd name="connsiteY9" fmla="*/ 2224741 h 2523564"/>
              <a:gd name="connsiteX10" fmla="*/ 1645024 w 3557495"/>
              <a:gd name="connsiteY10" fmla="*/ 2493682 h 2523564"/>
              <a:gd name="connsiteX11" fmla="*/ 874059 w 3557495"/>
              <a:gd name="connsiteY11" fmla="*/ 2404035 h 2523564"/>
              <a:gd name="connsiteX12" fmla="*/ 147918 w 3557495"/>
              <a:gd name="connsiteY12" fmla="*/ 1937871 h 2523564"/>
              <a:gd name="connsiteX13" fmla="*/ 13447 w 3557495"/>
              <a:gd name="connsiteY13" fmla="*/ 1534459 h 2523564"/>
              <a:gd name="connsiteX14" fmla="*/ 228600 w 3557495"/>
              <a:gd name="connsiteY14" fmla="*/ 1337235 h 2523564"/>
              <a:gd name="connsiteX15" fmla="*/ 372036 w 3557495"/>
              <a:gd name="connsiteY15" fmla="*/ 1265518 h 252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57495" h="2523564">
                <a:moveTo>
                  <a:pt x="372036" y="1265518"/>
                </a:moveTo>
                <a:cubicBezTo>
                  <a:pt x="525930" y="1305859"/>
                  <a:pt x="953248" y="1513541"/>
                  <a:pt x="1151965" y="1579282"/>
                </a:cubicBezTo>
                <a:cubicBezTo>
                  <a:pt x="1350682" y="1645023"/>
                  <a:pt x="1446306" y="1685365"/>
                  <a:pt x="1564341" y="1659965"/>
                </a:cubicBezTo>
                <a:cubicBezTo>
                  <a:pt x="1682376" y="1634565"/>
                  <a:pt x="1725706" y="1607670"/>
                  <a:pt x="1860177" y="1426882"/>
                </a:cubicBezTo>
                <a:cubicBezTo>
                  <a:pt x="1994648" y="1246094"/>
                  <a:pt x="2260600" y="787400"/>
                  <a:pt x="2371165" y="575235"/>
                </a:cubicBezTo>
                <a:cubicBezTo>
                  <a:pt x="2481730" y="363070"/>
                  <a:pt x="2423459" y="243541"/>
                  <a:pt x="2523565" y="153894"/>
                </a:cubicBezTo>
                <a:cubicBezTo>
                  <a:pt x="2623671" y="64247"/>
                  <a:pt x="2807447" y="0"/>
                  <a:pt x="2971800" y="37353"/>
                </a:cubicBezTo>
                <a:cubicBezTo>
                  <a:pt x="3136153" y="74706"/>
                  <a:pt x="3461871" y="164353"/>
                  <a:pt x="3509683" y="378012"/>
                </a:cubicBezTo>
                <a:cubicBezTo>
                  <a:pt x="3557495" y="591671"/>
                  <a:pt x="3460377" y="1011518"/>
                  <a:pt x="3258671" y="1319306"/>
                </a:cubicBezTo>
                <a:cubicBezTo>
                  <a:pt x="3056965" y="1627094"/>
                  <a:pt x="2568388" y="2029012"/>
                  <a:pt x="2299447" y="2224741"/>
                </a:cubicBezTo>
                <a:cubicBezTo>
                  <a:pt x="2030506" y="2420470"/>
                  <a:pt x="1882589" y="2463800"/>
                  <a:pt x="1645024" y="2493682"/>
                </a:cubicBezTo>
                <a:cubicBezTo>
                  <a:pt x="1407459" y="2523564"/>
                  <a:pt x="1123577" y="2496670"/>
                  <a:pt x="874059" y="2404035"/>
                </a:cubicBezTo>
                <a:cubicBezTo>
                  <a:pt x="624541" y="2311400"/>
                  <a:pt x="291353" y="2082800"/>
                  <a:pt x="147918" y="1937871"/>
                </a:cubicBezTo>
                <a:cubicBezTo>
                  <a:pt x="4483" y="1792942"/>
                  <a:pt x="0" y="1634565"/>
                  <a:pt x="13447" y="1534459"/>
                </a:cubicBezTo>
                <a:cubicBezTo>
                  <a:pt x="26894" y="1434353"/>
                  <a:pt x="168835" y="1380564"/>
                  <a:pt x="228600" y="1337235"/>
                </a:cubicBezTo>
                <a:cubicBezTo>
                  <a:pt x="288365" y="1293906"/>
                  <a:pt x="218142" y="1225177"/>
                  <a:pt x="372036" y="1265518"/>
                </a:cubicBezTo>
                <a:close/>
              </a:path>
            </a:pathLst>
          </a:custGeom>
          <a:ln w="38100">
            <a:solidFill>
              <a:srgbClr val="D98FD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857224" y="3571876"/>
            <a:ext cx="828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where c(r,{</a:t>
            </a:r>
            <a:r>
              <a:rPr lang="en-US" altLang="zh-CN" dirty="0" err="1" smtClean="0">
                <a:latin typeface="Franklin Gothic Book"/>
              </a:rPr>
              <a:t>v</a:t>
            </a:r>
            <a:r>
              <a:rPr lang="en-US" altLang="zh-CN" baseline="-25000" dirty="0" err="1" smtClean="0"/>
              <a:t>j</a:t>
            </a:r>
            <a:r>
              <a:rPr lang="en-US" altLang="zh-CN" dirty="0" smtClean="0">
                <a:latin typeface="Franklin Gothic Book"/>
              </a:rPr>
              <a:t>}</a:t>
            </a:r>
            <a:r>
              <a:rPr lang="en-US" altLang="zh-CN" baseline="-25000" dirty="0" smtClean="0">
                <a:latin typeface="Arial"/>
              </a:rPr>
              <a:t>j</a:t>
            </a:r>
            <a:r>
              <a:rPr lang="en-US" altLang="zh-CN" baseline="-25000" dirty="0" smtClean="0">
                <a:latin typeface="cmsy10"/>
              </a:rPr>
              <a:t>2</a:t>
            </a:r>
            <a:r>
              <a:rPr lang="en-US" altLang="zh-CN" baseline="-25000" dirty="0" smtClean="0">
                <a:latin typeface="Arial"/>
              </a:rPr>
              <a:t> S</a:t>
            </a:r>
            <a:r>
              <a:rPr lang="en-US" altLang="zh-CN" dirty="0" smtClean="0"/>
              <a:t>) is the minimum cost for sending </a:t>
            </a:r>
            <a:r>
              <a:rPr lang="en-US" altLang="zh-CN" dirty="0" err="1" smtClean="0">
                <a:latin typeface="Franklin Gothic Book"/>
              </a:rPr>
              <a:t>X</a:t>
            </a:r>
            <a:r>
              <a:rPr lang="en-US" altLang="zh-CN" baseline="-25000" dirty="0" err="1" smtClean="0">
                <a:latin typeface="Arial"/>
              </a:rPr>
              <a:t>r</a:t>
            </a:r>
            <a:r>
              <a:rPr lang="en-US" altLang="zh-CN" dirty="0" smtClean="0"/>
              <a:t> from r to all </a:t>
            </a:r>
            <a:r>
              <a:rPr lang="en-US" altLang="zh-CN" dirty="0" err="1" smtClean="0">
                <a:latin typeface="Franklin Gothic Book"/>
              </a:rPr>
              <a:t>v</a:t>
            </a:r>
            <a:r>
              <a:rPr lang="en-US" altLang="zh-CN" baseline="-25000" dirty="0" err="1" smtClean="0">
                <a:latin typeface="Arial"/>
              </a:rPr>
              <a:t>j</a:t>
            </a:r>
            <a:r>
              <a:rPr lang="en-US" altLang="zh-CN" dirty="0" err="1" smtClean="0">
                <a:latin typeface="Franklin Gothic Book"/>
              </a:rPr>
              <a:t>'s</a:t>
            </a:r>
            <a:endParaRPr lang="zh-CN" altLang="en-US" dirty="0">
              <a:latin typeface="Franklin Gothic Book"/>
            </a:endParaRPr>
          </a:p>
        </p:txBody>
      </p:sp>
      <p:pic>
        <p:nvPicPr>
          <p:cNvPr id="64" name="Picture 63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28654" y="2500305"/>
            <a:ext cx="7643942" cy="9647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Greedy Framework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en-US" altLang="zh-CN" sz="2400" dirty="0" smtClean="0"/>
              <a:t>It is an O</a:t>
            </a:r>
            <a:r>
              <a:rPr lang="en-US" altLang="zh-CN" sz="2400" dirty="0" smtClean="0"/>
              <a:t>( </a:t>
            </a:r>
            <a:r>
              <a:rPr lang="en-US" altLang="zh-CN" sz="2400" dirty="0" err="1" smtClean="0"/>
              <a:t>α</a:t>
            </a:r>
            <a:r>
              <a:rPr lang="en-US" altLang="zh-CN" sz="2400" dirty="0" smtClean="0"/>
              <a:t> log </a:t>
            </a:r>
            <a:r>
              <a:rPr lang="en-US" altLang="zh-CN" sz="2400" dirty="0" err="1" smtClean="0"/>
              <a:t>n</a:t>
            </a:r>
            <a:r>
              <a:rPr lang="en-US" altLang="zh-CN" sz="2400" dirty="0" smtClean="0"/>
              <a:t>)</a:t>
            </a:r>
            <a:r>
              <a:rPr lang="en-US" altLang="zh-CN" sz="2400" dirty="0" smtClean="0"/>
              <a:t>-approx. where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α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is the approx. ratio for computing most cost-effective </a:t>
            </a:r>
            <a:r>
              <a:rPr lang="en-US" altLang="zh-CN" sz="2400" dirty="0" err="1" smtClean="0"/>
              <a:t>treestar</a:t>
            </a:r>
            <a:r>
              <a:rPr lang="en-US" altLang="zh-CN" sz="2400" dirty="0" smtClean="0"/>
              <a:t> </a:t>
            </a:r>
          </a:p>
          <a:p>
            <a:pPr lvl="1"/>
            <a:r>
              <a:rPr lang="en-US" altLang="zh-CN" sz="2000" dirty="0" smtClean="0"/>
              <a:t>Compression </a:t>
            </a:r>
            <a:r>
              <a:rPr lang="en-US" altLang="zh-CN" sz="2000" dirty="0" smtClean="0"/>
              <a:t>tree is a </a:t>
            </a:r>
            <a:r>
              <a:rPr lang="en-US" altLang="zh-CN" sz="2000" dirty="0" err="1" smtClean="0"/>
              <a:t>subgraph</a:t>
            </a:r>
            <a:r>
              <a:rPr lang="en-US" altLang="zh-CN" sz="2000" dirty="0" smtClean="0"/>
              <a:t> of G: O(log n)-approx.</a:t>
            </a:r>
          </a:p>
          <a:p>
            <a:pPr lvl="1"/>
            <a:r>
              <a:rPr lang="en-US" altLang="zh-CN" sz="2000" dirty="0" smtClean="0"/>
              <a:t>Compression </a:t>
            </a:r>
            <a:r>
              <a:rPr lang="en-US" altLang="zh-CN" sz="2000" dirty="0" smtClean="0"/>
              <a:t>tree is not necessarily a </a:t>
            </a:r>
            <a:r>
              <a:rPr lang="en-US" altLang="zh-CN" sz="2000" dirty="0" err="1" smtClean="0"/>
              <a:t>subgraph</a:t>
            </a:r>
            <a:r>
              <a:rPr lang="en-US" altLang="zh-CN" sz="2000" dirty="0" smtClean="0"/>
              <a:t> of G</a:t>
            </a:r>
            <a:r>
              <a:rPr lang="en-US" altLang="zh-CN" sz="2000" dirty="0" smtClean="0"/>
              <a:t>:</a:t>
            </a:r>
          </a:p>
          <a:p>
            <a:pPr lvl="2">
              <a:buNone/>
            </a:pP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O(</a:t>
            </a:r>
            <a:r>
              <a:rPr lang="en-US" altLang="zh-CN" sz="1800" dirty="0" err="1" smtClean="0"/>
              <a:t>n</a:t>
            </a:r>
            <a:r>
              <a:rPr lang="en-US" altLang="zh-CN" sz="1800" baseline="30000" dirty="0" err="1" smtClean="0">
                <a:latin typeface="cmmi10"/>
              </a:rPr>
              <a:t>ε</a:t>
            </a:r>
            <a:r>
              <a:rPr lang="en-US" altLang="zh-CN" sz="1800" dirty="0" smtClean="0"/>
              <a:t> </a:t>
            </a:r>
            <a:r>
              <a:rPr lang="en-US" altLang="zh-CN" sz="1800" dirty="0" smtClean="0"/>
              <a:t>log n)-approx</a:t>
            </a:r>
            <a:r>
              <a:rPr lang="en-US" altLang="zh-CN" sz="1800" dirty="0" smtClean="0"/>
              <a:t>. (since </a:t>
            </a:r>
            <a:r>
              <a:rPr lang="en-US" altLang="zh-CN" sz="1800" dirty="0" err="1" smtClean="0"/>
              <a:t>α</a:t>
            </a:r>
            <a:r>
              <a:rPr lang="en-US" altLang="zh-CN" sz="1800" dirty="0" smtClean="0"/>
              <a:t>=</a:t>
            </a:r>
            <a:r>
              <a:rPr lang="en-US" altLang="zh-CN" sz="1800" dirty="0" err="1" smtClean="0"/>
              <a:t>O(n</a:t>
            </a:r>
            <a:r>
              <a:rPr lang="en-US" altLang="zh-CN" sz="1800" baseline="30000" dirty="0" err="1" smtClean="0"/>
              <a:t>ε</a:t>
            </a:r>
            <a:r>
              <a:rPr lang="en-US" altLang="zh-CN" sz="1800" dirty="0" smtClean="0"/>
              <a:t>) )</a:t>
            </a:r>
            <a:endParaRPr lang="en-US" altLang="zh-CN" sz="1800" baseline="30000" dirty="0" smtClean="0"/>
          </a:p>
          <a:p>
            <a:pPr marL="704088" lvl="2" indent="-384048">
              <a:buSzPct val="80000"/>
              <a:buFont typeface="Wingdings 2"/>
              <a:buChar char=""/>
            </a:pPr>
            <a:r>
              <a:rPr lang="en-US" altLang="zh-CN" dirty="0" smtClean="0"/>
              <a:t>Can be extended to wired networks</a:t>
            </a:r>
          </a:p>
          <a:p>
            <a:pPr marL="978408" lvl="3" indent="-384048">
              <a:buSzPct val="80000"/>
              <a:buFont typeface="Wingdings 2"/>
              <a:buChar char=""/>
            </a:pP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The results generalize</a:t>
            </a: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zh-CN" dirty="0" err="1" smtClean="0">
                <a:solidFill>
                  <a:schemeClr val="tx1">
                    <a:lumMod val="95000"/>
                  </a:schemeClr>
                </a:solidFill>
              </a:rPr>
              <a:t>Cristescu</a:t>
            </a: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et al</a:t>
            </a: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.’s results</a:t>
            </a:r>
            <a:r>
              <a:rPr lang="en-US" altLang="zh-CN" sz="1600" dirty="0" smtClean="0">
                <a:solidFill>
                  <a:schemeClr val="tx1">
                    <a:lumMod val="75000"/>
                  </a:schemeClr>
                </a:solidFill>
              </a:rPr>
              <a:t> [2006</a:t>
            </a:r>
            <a:r>
              <a:rPr lang="en-US" altLang="zh-CN" sz="1600" dirty="0" smtClean="0">
                <a:solidFill>
                  <a:schemeClr val="tx1">
                    <a:lumMod val="75000"/>
                  </a:schemeClr>
                </a:solidFill>
              </a:rPr>
              <a:t>]</a:t>
            </a:r>
            <a:endParaRPr lang="en-US" altLang="zh-CN" dirty="0" smtClean="0"/>
          </a:p>
          <a:p>
            <a:endParaRPr lang="en-US" altLang="zh-CN" sz="240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Greedy Framework-</a:t>
            </a:r>
            <a:r>
              <a:rPr lang="en-US" altLang="zh-CN" dirty="0" err="1" smtClean="0"/>
              <a:t>Subgraph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en-US" sz="2400" dirty="0" smtClean="0"/>
              <a:t>In each iteration, pick the most cost-effective </a:t>
            </a:r>
            <a:r>
              <a:rPr lang="en-US" sz="2400" i="1" dirty="0" err="1" smtClean="0">
                <a:solidFill>
                  <a:srgbClr val="FFC000"/>
                </a:solidFill>
              </a:rPr>
              <a:t>treestar</a:t>
            </a:r>
            <a:endParaRPr lang="en-US" sz="2400" i="1" dirty="0" smtClean="0">
              <a:solidFill>
                <a:srgbClr val="FFC000"/>
              </a:solidFill>
            </a:endParaRPr>
          </a:p>
          <a:p>
            <a:pPr lvl="1">
              <a:buNone/>
            </a:pPr>
            <a:r>
              <a:rPr lang="en-US" sz="2400" dirty="0" smtClean="0">
                <a:solidFill>
                  <a:srgbClr val="FF1719"/>
                </a:solidFill>
              </a:rPr>
              <a:t>A </a:t>
            </a:r>
            <a:r>
              <a:rPr lang="en-US" sz="2400" dirty="0" err="1" smtClean="0">
                <a:solidFill>
                  <a:srgbClr val="FF1719"/>
                </a:solidFill>
              </a:rPr>
              <a:t>treestar</a:t>
            </a:r>
            <a:r>
              <a:rPr lang="en-US" sz="2400" dirty="0" smtClean="0">
                <a:solidFill>
                  <a:srgbClr val="FF1719"/>
                </a:solidFill>
              </a:rPr>
              <a:t> is a star in G</a:t>
            </a:r>
          </a:p>
          <a:p>
            <a:pPr>
              <a:buNone/>
            </a:pPr>
            <a:r>
              <a:rPr lang="en-US" sz="2400" dirty="0" smtClean="0"/>
              <a:t> </a:t>
            </a:r>
            <a:endParaRPr lang="zh-CN" altLang="en-US" dirty="0"/>
          </a:p>
        </p:txBody>
      </p:sp>
      <p:pic>
        <p:nvPicPr>
          <p:cNvPr id="102" name="Picture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534275" y="4408488"/>
            <a:ext cx="8191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" name="Group 48"/>
          <p:cNvGrpSpPr>
            <a:grpSpLocks/>
          </p:cNvGrpSpPr>
          <p:nvPr/>
        </p:nvGrpSpPr>
        <p:grpSpPr bwMode="auto">
          <a:xfrm>
            <a:off x="978877" y="4296462"/>
            <a:ext cx="5353022" cy="2106336"/>
            <a:chOff x="978343" y="4296159"/>
            <a:chExt cx="5353950" cy="2106315"/>
          </a:xfrm>
          <a:effectLst>
            <a:glow rad="63500">
              <a:srgbClr val="FF9999">
                <a:alpha val="40000"/>
              </a:srgbClr>
            </a:glow>
          </a:effectLst>
        </p:grpSpPr>
        <p:cxnSp>
          <p:nvCxnSpPr>
            <p:cNvPr id="104" name="AutoShape 17"/>
            <p:cNvCxnSpPr>
              <a:cxnSpLocks noChangeShapeType="1"/>
              <a:endCxn id="116" idx="3"/>
            </p:cNvCxnSpPr>
            <p:nvPr/>
          </p:nvCxnSpPr>
          <p:spPr bwMode="auto">
            <a:xfrm flipV="1">
              <a:off x="5643845" y="5118776"/>
              <a:ext cx="688447" cy="524487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5" name="AutoShape 14"/>
            <p:cNvCxnSpPr>
              <a:cxnSpLocks noChangeShapeType="1"/>
              <a:stCxn id="120" idx="7"/>
              <a:endCxn id="121" idx="3"/>
            </p:cNvCxnSpPr>
            <p:nvPr/>
          </p:nvCxnSpPr>
          <p:spPr bwMode="auto">
            <a:xfrm rot="5400000" flipH="1" flipV="1">
              <a:off x="3406375" y="5762969"/>
              <a:ext cx="497886" cy="781124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6" name="AutoShape 18"/>
            <p:cNvCxnSpPr>
              <a:cxnSpLocks noChangeShapeType="1"/>
              <a:stCxn id="121" idx="5"/>
              <a:endCxn id="122" idx="1"/>
            </p:cNvCxnSpPr>
            <p:nvPr/>
          </p:nvCxnSpPr>
          <p:spPr bwMode="auto">
            <a:xfrm rot="16200000" flipH="1">
              <a:off x="4299497" y="5870149"/>
              <a:ext cx="426449" cy="495323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7" name="AutoShape 17"/>
            <p:cNvCxnSpPr>
              <a:cxnSpLocks noChangeShapeType="1"/>
              <a:stCxn id="116" idx="1"/>
              <a:endCxn id="115" idx="5"/>
            </p:cNvCxnSpPr>
            <p:nvPr/>
          </p:nvCxnSpPr>
          <p:spPr bwMode="auto">
            <a:xfrm rot="16200000" flipV="1">
              <a:off x="5799956" y="4369953"/>
              <a:ext cx="426449" cy="638224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8" name="AutoShape 12"/>
            <p:cNvCxnSpPr>
              <a:cxnSpLocks noChangeShapeType="1"/>
              <a:stCxn id="113" idx="2"/>
              <a:endCxn id="112" idx="6"/>
            </p:cNvCxnSpPr>
            <p:nvPr/>
          </p:nvCxnSpPr>
          <p:spPr bwMode="auto">
            <a:xfrm rot="10800000" flipV="1">
              <a:off x="1595340" y="4296159"/>
              <a:ext cx="1119039" cy="500061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9" name="AutoShape 12"/>
            <p:cNvCxnSpPr>
              <a:cxnSpLocks noChangeShapeType="1"/>
              <a:stCxn id="112" idx="3"/>
              <a:endCxn id="114" idx="7"/>
            </p:cNvCxnSpPr>
            <p:nvPr/>
          </p:nvCxnSpPr>
          <p:spPr bwMode="auto">
            <a:xfrm rot="5400000">
              <a:off x="869892" y="5012914"/>
              <a:ext cx="569323" cy="352422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0" name="AutoShape 12"/>
            <p:cNvCxnSpPr>
              <a:cxnSpLocks noChangeShapeType="1"/>
              <a:stCxn id="112" idx="5"/>
            </p:cNvCxnSpPr>
            <p:nvPr/>
          </p:nvCxnSpPr>
          <p:spPr bwMode="auto">
            <a:xfrm rot="16200000" flipH="1">
              <a:off x="1796368" y="4658036"/>
              <a:ext cx="316291" cy="809139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1" name="AutoShape 12"/>
            <p:cNvCxnSpPr>
              <a:cxnSpLocks noChangeShapeType="1"/>
              <a:stCxn id="112" idx="4"/>
            </p:cNvCxnSpPr>
            <p:nvPr/>
          </p:nvCxnSpPr>
          <p:spPr bwMode="auto">
            <a:xfrm rot="16200000" flipH="1">
              <a:off x="1189731" y="5199919"/>
              <a:ext cx="1022410" cy="521162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2" name="Oval 111"/>
          <p:cNvSpPr/>
          <p:nvPr/>
        </p:nvSpPr>
        <p:spPr>
          <a:xfrm>
            <a:off x="1285852" y="4643446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3" name="Oval 112"/>
          <p:cNvSpPr/>
          <p:nvPr/>
        </p:nvSpPr>
        <p:spPr>
          <a:xfrm>
            <a:off x="2714612" y="4143380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4" name="Oval 113"/>
          <p:cNvSpPr/>
          <p:nvPr/>
        </p:nvSpPr>
        <p:spPr>
          <a:xfrm>
            <a:off x="714348" y="5429264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5" name="Oval 114"/>
          <p:cNvSpPr/>
          <p:nvPr/>
        </p:nvSpPr>
        <p:spPr>
          <a:xfrm>
            <a:off x="5429256" y="421481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6" name="Oval 115"/>
          <p:cNvSpPr/>
          <p:nvPr/>
        </p:nvSpPr>
        <p:spPr>
          <a:xfrm>
            <a:off x="6286512" y="4857760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7" name="Oval 116"/>
          <p:cNvSpPr/>
          <p:nvPr/>
        </p:nvSpPr>
        <p:spPr>
          <a:xfrm>
            <a:off x="5357818" y="564357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8" name="Oval 117"/>
          <p:cNvSpPr/>
          <p:nvPr/>
        </p:nvSpPr>
        <p:spPr>
          <a:xfrm>
            <a:off x="6357950" y="6143644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9" name="Oval 118"/>
          <p:cNvSpPr/>
          <p:nvPr/>
        </p:nvSpPr>
        <p:spPr>
          <a:xfrm>
            <a:off x="1857356" y="600076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0" name="Oval 119"/>
          <p:cNvSpPr/>
          <p:nvPr/>
        </p:nvSpPr>
        <p:spPr>
          <a:xfrm>
            <a:off x="3000364" y="635795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1" name="Oval 120"/>
          <p:cNvSpPr/>
          <p:nvPr/>
        </p:nvSpPr>
        <p:spPr>
          <a:xfrm>
            <a:off x="4000496" y="564357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2" name="Oval 121"/>
          <p:cNvSpPr/>
          <p:nvPr/>
        </p:nvSpPr>
        <p:spPr>
          <a:xfrm>
            <a:off x="4714876" y="6286520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23" name="AutoShape 12"/>
          <p:cNvCxnSpPr>
            <a:cxnSpLocks noChangeShapeType="1"/>
          </p:cNvCxnSpPr>
          <p:nvPr/>
        </p:nvCxnSpPr>
        <p:spPr bwMode="auto">
          <a:xfrm rot="16200000" flipV="1">
            <a:off x="2447796" y="5650431"/>
            <a:ext cx="953120" cy="461933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4" name="AutoShape 15"/>
          <p:cNvCxnSpPr>
            <a:cxnSpLocks noChangeShapeType="1"/>
          </p:cNvCxnSpPr>
          <p:nvPr/>
        </p:nvCxnSpPr>
        <p:spPr bwMode="auto">
          <a:xfrm rot="10800000" flipV="1">
            <a:off x="3310280" y="6439602"/>
            <a:ext cx="1404597" cy="71438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5" name="AutoShape 16"/>
          <p:cNvCxnSpPr>
            <a:cxnSpLocks noChangeShapeType="1"/>
          </p:cNvCxnSpPr>
          <p:nvPr/>
        </p:nvCxnSpPr>
        <p:spPr bwMode="auto">
          <a:xfrm rot="5400000" flipH="1" flipV="1">
            <a:off x="4978078" y="5906232"/>
            <a:ext cx="426453" cy="423799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6" name="AutoShape 17"/>
          <p:cNvCxnSpPr>
            <a:cxnSpLocks noChangeShapeType="1"/>
          </p:cNvCxnSpPr>
          <p:nvPr/>
        </p:nvCxnSpPr>
        <p:spPr bwMode="auto">
          <a:xfrm rot="16200000" flipH="1">
            <a:off x="4585169" y="4870379"/>
            <a:ext cx="640767" cy="995303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AutoShape 17"/>
          <p:cNvCxnSpPr>
            <a:cxnSpLocks noChangeShapeType="1"/>
          </p:cNvCxnSpPr>
          <p:nvPr/>
        </p:nvCxnSpPr>
        <p:spPr bwMode="auto">
          <a:xfrm rot="10800000" flipV="1">
            <a:off x="6596428" y="4929196"/>
            <a:ext cx="904533" cy="81645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AutoShape 12"/>
          <p:cNvCxnSpPr>
            <a:cxnSpLocks noChangeShapeType="1"/>
            <a:endCxn id="137" idx="7"/>
          </p:cNvCxnSpPr>
          <p:nvPr/>
        </p:nvCxnSpPr>
        <p:spPr bwMode="auto">
          <a:xfrm rot="5400000">
            <a:off x="2412077" y="4730856"/>
            <a:ext cx="738806" cy="176181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AutoShape 12"/>
          <p:cNvCxnSpPr>
            <a:cxnSpLocks noChangeShapeType="1"/>
          </p:cNvCxnSpPr>
          <p:nvPr/>
        </p:nvCxnSpPr>
        <p:spPr bwMode="auto">
          <a:xfrm rot="10800000">
            <a:off x="3074988" y="4319590"/>
            <a:ext cx="1068384" cy="619815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0" name="AutoShape 12"/>
          <p:cNvCxnSpPr>
            <a:cxnSpLocks noChangeShapeType="1"/>
          </p:cNvCxnSpPr>
          <p:nvPr/>
        </p:nvCxnSpPr>
        <p:spPr bwMode="auto">
          <a:xfrm rot="5400000">
            <a:off x="1983743" y="5492785"/>
            <a:ext cx="578450" cy="402557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1" name="AutoShape 17"/>
          <p:cNvCxnSpPr>
            <a:cxnSpLocks noChangeShapeType="1"/>
          </p:cNvCxnSpPr>
          <p:nvPr/>
        </p:nvCxnSpPr>
        <p:spPr bwMode="auto">
          <a:xfrm rot="16200000" flipV="1">
            <a:off x="6042520" y="5673256"/>
            <a:ext cx="928694" cy="12082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2" name="AutoShape 11"/>
          <p:cNvCxnSpPr>
            <a:cxnSpLocks noChangeShapeType="1"/>
          </p:cNvCxnSpPr>
          <p:nvPr/>
        </p:nvCxnSpPr>
        <p:spPr bwMode="auto">
          <a:xfrm rot="5400000">
            <a:off x="3339294" y="4447130"/>
            <a:ext cx="248946" cy="1449983"/>
          </a:xfrm>
          <a:prstGeom prst="straightConnector1">
            <a:avLst/>
          </a:prstGeom>
          <a:ln>
            <a:headEnd type="none" w="lg" len="lg"/>
            <a:tailEnd type="non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3" name="AutoShape 13"/>
          <p:cNvCxnSpPr>
            <a:cxnSpLocks noChangeShapeType="1"/>
          </p:cNvCxnSpPr>
          <p:nvPr/>
        </p:nvCxnSpPr>
        <p:spPr bwMode="auto">
          <a:xfrm rot="5400000" flipH="1" flipV="1">
            <a:off x="3951346" y="5296594"/>
            <a:ext cx="551093" cy="142876"/>
          </a:xfrm>
          <a:prstGeom prst="straightConnector1">
            <a:avLst/>
          </a:prstGeom>
          <a:ln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AutoShape 17"/>
          <p:cNvCxnSpPr>
            <a:cxnSpLocks noChangeShapeType="1"/>
          </p:cNvCxnSpPr>
          <p:nvPr/>
        </p:nvCxnSpPr>
        <p:spPr bwMode="auto">
          <a:xfrm flipV="1">
            <a:off x="4453287" y="4429132"/>
            <a:ext cx="975969" cy="510272"/>
          </a:xfrm>
          <a:prstGeom prst="straightConnector1">
            <a:avLst/>
          </a:prstGeom>
          <a:ln>
            <a:headEnd type="none"/>
            <a:tailEnd type="non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5" name="AutoShape 17"/>
          <p:cNvCxnSpPr>
            <a:cxnSpLocks noChangeShapeType="1"/>
          </p:cNvCxnSpPr>
          <p:nvPr/>
        </p:nvCxnSpPr>
        <p:spPr bwMode="auto">
          <a:xfrm>
            <a:off x="5671851" y="5872639"/>
            <a:ext cx="618673" cy="418864"/>
          </a:xfrm>
          <a:prstGeom prst="straightConnector1">
            <a:avLst/>
          </a:prstGeom>
          <a:ln>
            <a:headEnd type="none"/>
            <a:tailEnd type="non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6" name="AutoShape 17"/>
          <p:cNvCxnSpPr>
            <a:cxnSpLocks noChangeShapeType="1"/>
          </p:cNvCxnSpPr>
          <p:nvPr/>
        </p:nvCxnSpPr>
        <p:spPr bwMode="auto">
          <a:xfrm rot="5400000">
            <a:off x="6574378" y="5158733"/>
            <a:ext cx="1077849" cy="981646"/>
          </a:xfrm>
          <a:prstGeom prst="straightConnector1">
            <a:avLst/>
          </a:prstGeom>
          <a:ln>
            <a:headEnd type="none" w="lg" len="lg"/>
            <a:tailEnd type="non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2428860" y="5143512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8" name="Oval 137"/>
          <p:cNvSpPr/>
          <p:nvPr/>
        </p:nvSpPr>
        <p:spPr>
          <a:xfrm>
            <a:off x="4143372" y="4786322"/>
            <a:ext cx="309915" cy="30616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Greedy Framework-</a:t>
            </a:r>
            <a:r>
              <a:rPr lang="en-US" altLang="zh-CN" dirty="0" err="1" smtClean="0"/>
              <a:t>Subgraph</a:t>
            </a:r>
            <a:endParaRPr lang="zh-CN" altLang="en-US" dirty="0"/>
          </a:p>
        </p:txBody>
      </p:sp>
      <p:pic>
        <p:nvPicPr>
          <p:cNvPr id="8" name="Picture 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534275" y="4408488"/>
            <a:ext cx="8191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1285852" y="4643446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Oval 28"/>
          <p:cNvSpPr/>
          <p:nvPr/>
        </p:nvSpPr>
        <p:spPr>
          <a:xfrm>
            <a:off x="2714612" y="4143380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Oval 30"/>
          <p:cNvSpPr/>
          <p:nvPr/>
        </p:nvSpPr>
        <p:spPr>
          <a:xfrm>
            <a:off x="714348" y="5429264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Oval 32"/>
          <p:cNvSpPr/>
          <p:nvPr/>
        </p:nvSpPr>
        <p:spPr>
          <a:xfrm>
            <a:off x="5429256" y="421481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34" name="Oval 33"/>
          <p:cNvSpPr/>
          <p:nvPr/>
        </p:nvSpPr>
        <p:spPr>
          <a:xfrm>
            <a:off x="6286512" y="4857760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Oval 34"/>
          <p:cNvSpPr/>
          <p:nvPr/>
        </p:nvSpPr>
        <p:spPr>
          <a:xfrm>
            <a:off x="5357818" y="564357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Oval 35"/>
          <p:cNvSpPr/>
          <p:nvPr/>
        </p:nvSpPr>
        <p:spPr>
          <a:xfrm>
            <a:off x="6357950" y="6143644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Oval 36"/>
          <p:cNvSpPr/>
          <p:nvPr/>
        </p:nvSpPr>
        <p:spPr>
          <a:xfrm>
            <a:off x="1857356" y="600076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Oval 37"/>
          <p:cNvSpPr/>
          <p:nvPr/>
        </p:nvSpPr>
        <p:spPr>
          <a:xfrm>
            <a:off x="3000364" y="635795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Oval 38"/>
          <p:cNvSpPr/>
          <p:nvPr/>
        </p:nvSpPr>
        <p:spPr>
          <a:xfrm>
            <a:off x="4000496" y="5643578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40" name="Oval 39"/>
          <p:cNvSpPr/>
          <p:nvPr/>
        </p:nvSpPr>
        <p:spPr>
          <a:xfrm>
            <a:off x="4714876" y="6286520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1" name="AutoShape 12"/>
          <p:cNvCxnSpPr>
            <a:cxnSpLocks noChangeShapeType="1"/>
          </p:cNvCxnSpPr>
          <p:nvPr/>
        </p:nvCxnSpPr>
        <p:spPr bwMode="auto">
          <a:xfrm rot="16200000" flipV="1">
            <a:off x="2447796" y="5650431"/>
            <a:ext cx="953120" cy="461933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AutoShape 15"/>
          <p:cNvCxnSpPr>
            <a:cxnSpLocks noChangeShapeType="1"/>
          </p:cNvCxnSpPr>
          <p:nvPr/>
        </p:nvCxnSpPr>
        <p:spPr bwMode="auto">
          <a:xfrm rot="10800000" flipV="1">
            <a:off x="3310280" y="6439602"/>
            <a:ext cx="1404597" cy="71438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AutoShape 16"/>
          <p:cNvCxnSpPr>
            <a:cxnSpLocks noChangeShapeType="1"/>
          </p:cNvCxnSpPr>
          <p:nvPr/>
        </p:nvCxnSpPr>
        <p:spPr bwMode="auto">
          <a:xfrm rot="5400000" flipH="1" flipV="1">
            <a:off x="4978078" y="5906232"/>
            <a:ext cx="426453" cy="423799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AutoShape 17"/>
          <p:cNvCxnSpPr>
            <a:cxnSpLocks noChangeShapeType="1"/>
          </p:cNvCxnSpPr>
          <p:nvPr/>
        </p:nvCxnSpPr>
        <p:spPr bwMode="auto">
          <a:xfrm rot="16200000" flipH="1">
            <a:off x="4585169" y="4870379"/>
            <a:ext cx="640767" cy="995303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AutoShape 17"/>
          <p:cNvCxnSpPr>
            <a:cxnSpLocks noChangeShapeType="1"/>
          </p:cNvCxnSpPr>
          <p:nvPr/>
        </p:nvCxnSpPr>
        <p:spPr bwMode="auto">
          <a:xfrm rot="10800000" flipV="1">
            <a:off x="6596428" y="4929196"/>
            <a:ext cx="904533" cy="81645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AutoShape 12"/>
          <p:cNvCxnSpPr>
            <a:cxnSpLocks noChangeShapeType="1"/>
            <a:endCxn id="30" idx="7"/>
          </p:cNvCxnSpPr>
          <p:nvPr/>
        </p:nvCxnSpPr>
        <p:spPr bwMode="auto">
          <a:xfrm rot="5400000">
            <a:off x="2412077" y="4730856"/>
            <a:ext cx="738806" cy="176181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AutoShape 12"/>
          <p:cNvCxnSpPr>
            <a:cxnSpLocks noChangeShapeType="1"/>
          </p:cNvCxnSpPr>
          <p:nvPr/>
        </p:nvCxnSpPr>
        <p:spPr bwMode="auto">
          <a:xfrm rot="10800000">
            <a:off x="3074988" y="4319590"/>
            <a:ext cx="1068384" cy="619815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AutoShape 12"/>
          <p:cNvCxnSpPr>
            <a:cxnSpLocks noChangeShapeType="1"/>
          </p:cNvCxnSpPr>
          <p:nvPr/>
        </p:nvCxnSpPr>
        <p:spPr bwMode="auto">
          <a:xfrm rot="5400000">
            <a:off x="1983743" y="5492785"/>
            <a:ext cx="578450" cy="402557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AutoShape 17"/>
          <p:cNvCxnSpPr>
            <a:cxnSpLocks noChangeShapeType="1"/>
          </p:cNvCxnSpPr>
          <p:nvPr/>
        </p:nvCxnSpPr>
        <p:spPr bwMode="auto">
          <a:xfrm rot="16200000" flipV="1">
            <a:off x="6042520" y="5673256"/>
            <a:ext cx="928694" cy="12082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AutoShape 11"/>
          <p:cNvCxnSpPr>
            <a:cxnSpLocks noChangeShapeType="1"/>
          </p:cNvCxnSpPr>
          <p:nvPr/>
        </p:nvCxnSpPr>
        <p:spPr bwMode="auto">
          <a:xfrm rot="5400000">
            <a:off x="3339294" y="4447130"/>
            <a:ext cx="248946" cy="1449983"/>
          </a:xfrm>
          <a:prstGeom prst="straightConnector1">
            <a:avLst/>
          </a:prstGeom>
          <a:ln w="38100">
            <a:solidFill>
              <a:srgbClr val="FF1719"/>
            </a:solidFill>
            <a:prstDash val="dash"/>
            <a:headEnd type="none" w="lg" len="lg"/>
            <a:tailEnd type="none" w="lg" len="lg"/>
          </a:ln>
          <a:effectLst>
            <a:glow rad="63500">
              <a:srgbClr val="FF1719">
                <a:alpha val="40000"/>
              </a:srgb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AutoShape 13"/>
          <p:cNvCxnSpPr>
            <a:cxnSpLocks noChangeShapeType="1"/>
          </p:cNvCxnSpPr>
          <p:nvPr/>
        </p:nvCxnSpPr>
        <p:spPr bwMode="auto">
          <a:xfrm rot="5400000" flipH="1" flipV="1">
            <a:off x="3951346" y="5296594"/>
            <a:ext cx="551093" cy="142876"/>
          </a:xfrm>
          <a:prstGeom prst="straightConnector1">
            <a:avLst/>
          </a:prstGeom>
          <a:ln w="38100">
            <a:solidFill>
              <a:srgbClr val="FF1719"/>
            </a:solidFill>
            <a:prstDash val="dash"/>
            <a:headEnd type="none"/>
            <a:tailEnd type="none" w="lg" len="lg"/>
          </a:ln>
          <a:effectLst>
            <a:glow rad="63500">
              <a:srgbClr val="FF1719">
                <a:alpha val="4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AutoShape 17"/>
          <p:cNvCxnSpPr>
            <a:cxnSpLocks noChangeShapeType="1"/>
          </p:cNvCxnSpPr>
          <p:nvPr/>
        </p:nvCxnSpPr>
        <p:spPr bwMode="auto">
          <a:xfrm flipV="1">
            <a:off x="4453287" y="4429132"/>
            <a:ext cx="975969" cy="510272"/>
          </a:xfrm>
          <a:prstGeom prst="straightConnector1">
            <a:avLst/>
          </a:prstGeom>
          <a:ln w="38100">
            <a:solidFill>
              <a:srgbClr val="FF1719"/>
            </a:solidFill>
            <a:prstDash val="dash"/>
            <a:headEnd type="none"/>
            <a:tailEnd type="none" w="lg" len="lg"/>
          </a:ln>
          <a:effectLst>
            <a:glow rad="63500">
              <a:srgbClr val="FF1719">
                <a:alpha val="40000"/>
              </a:srgb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6" name="AutoShape 17"/>
          <p:cNvCxnSpPr>
            <a:cxnSpLocks noChangeShapeType="1"/>
          </p:cNvCxnSpPr>
          <p:nvPr/>
        </p:nvCxnSpPr>
        <p:spPr bwMode="auto">
          <a:xfrm>
            <a:off x="5671851" y="5872639"/>
            <a:ext cx="618673" cy="418864"/>
          </a:xfrm>
          <a:prstGeom prst="straightConnector1">
            <a:avLst/>
          </a:prstGeom>
          <a:ln>
            <a:headEnd type="none"/>
            <a:tailEnd type="non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AutoShape 17"/>
          <p:cNvCxnSpPr>
            <a:cxnSpLocks noChangeShapeType="1"/>
          </p:cNvCxnSpPr>
          <p:nvPr/>
        </p:nvCxnSpPr>
        <p:spPr bwMode="auto">
          <a:xfrm rot="5400000">
            <a:off x="6574378" y="5158733"/>
            <a:ext cx="1077849" cy="981646"/>
          </a:xfrm>
          <a:prstGeom prst="straightConnector1">
            <a:avLst/>
          </a:prstGeom>
          <a:ln>
            <a:headEnd type="none" w="lg" len="lg"/>
            <a:tailEnd type="non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428860" y="5143512"/>
            <a:ext cx="309915" cy="3061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32" name="Oval 31"/>
          <p:cNvSpPr/>
          <p:nvPr/>
        </p:nvSpPr>
        <p:spPr>
          <a:xfrm>
            <a:off x="4143372" y="4786322"/>
            <a:ext cx="309915" cy="30616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978877" y="4296462"/>
            <a:ext cx="5353022" cy="2106336"/>
            <a:chOff x="978343" y="4296159"/>
            <a:chExt cx="5353950" cy="2106315"/>
          </a:xfrm>
          <a:effectLst>
            <a:glow rad="63500">
              <a:srgbClr val="FF9999">
                <a:alpha val="40000"/>
              </a:srgbClr>
            </a:glow>
          </a:effectLst>
        </p:grpSpPr>
        <p:cxnSp>
          <p:nvCxnSpPr>
            <p:cNvPr id="51" name="AutoShape 17"/>
            <p:cNvCxnSpPr>
              <a:cxnSpLocks noChangeShapeType="1"/>
            </p:cNvCxnSpPr>
            <p:nvPr/>
          </p:nvCxnSpPr>
          <p:spPr bwMode="auto">
            <a:xfrm flipV="1">
              <a:off x="5643845" y="5118776"/>
              <a:ext cx="688447" cy="524487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2" name="AutoShape 14"/>
            <p:cNvCxnSpPr>
              <a:cxnSpLocks noChangeShapeType="1"/>
            </p:cNvCxnSpPr>
            <p:nvPr/>
          </p:nvCxnSpPr>
          <p:spPr bwMode="auto">
            <a:xfrm rot="5400000" flipH="1" flipV="1">
              <a:off x="3406375" y="5762969"/>
              <a:ext cx="497886" cy="781124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8" name="AutoShape 18"/>
            <p:cNvCxnSpPr>
              <a:cxnSpLocks noChangeShapeType="1"/>
            </p:cNvCxnSpPr>
            <p:nvPr/>
          </p:nvCxnSpPr>
          <p:spPr bwMode="auto">
            <a:xfrm rot="16200000" flipH="1">
              <a:off x="4299497" y="5870149"/>
              <a:ext cx="426449" cy="495323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AutoShape 17"/>
            <p:cNvCxnSpPr>
              <a:cxnSpLocks noChangeShapeType="1"/>
            </p:cNvCxnSpPr>
            <p:nvPr/>
          </p:nvCxnSpPr>
          <p:spPr bwMode="auto">
            <a:xfrm rot="16200000" flipV="1">
              <a:off x="5799956" y="4369953"/>
              <a:ext cx="426449" cy="638224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0" name="AutoShape 12"/>
            <p:cNvCxnSpPr>
              <a:cxnSpLocks noChangeShapeType="1"/>
            </p:cNvCxnSpPr>
            <p:nvPr/>
          </p:nvCxnSpPr>
          <p:spPr bwMode="auto">
            <a:xfrm rot="10800000" flipV="1">
              <a:off x="1595340" y="4296159"/>
              <a:ext cx="1119039" cy="500061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AutoShape 12"/>
            <p:cNvCxnSpPr>
              <a:cxnSpLocks noChangeShapeType="1"/>
            </p:cNvCxnSpPr>
            <p:nvPr/>
          </p:nvCxnSpPr>
          <p:spPr bwMode="auto">
            <a:xfrm rot="5400000">
              <a:off x="869892" y="5012914"/>
              <a:ext cx="569323" cy="352422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AutoShape 12"/>
            <p:cNvCxnSpPr>
              <a:cxnSpLocks noChangeShapeType="1"/>
            </p:cNvCxnSpPr>
            <p:nvPr/>
          </p:nvCxnSpPr>
          <p:spPr bwMode="auto">
            <a:xfrm rot="16200000" flipH="1">
              <a:off x="1796368" y="4658036"/>
              <a:ext cx="316291" cy="809139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AutoShape 12"/>
            <p:cNvCxnSpPr>
              <a:cxnSpLocks noChangeShapeType="1"/>
            </p:cNvCxnSpPr>
            <p:nvPr/>
          </p:nvCxnSpPr>
          <p:spPr bwMode="auto">
            <a:xfrm rot="16200000" flipH="1">
              <a:off x="1189731" y="5199919"/>
              <a:ext cx="1022410" cy="521162"/>
            </a:xfrm>
            <a:prstGeom prst="straightConnector1">
              <a:avLst/>
            </a:prstGeom>
            <a:ln w="28575">
              <a:solidFill>
                <a:srgbClr val="FF6699"/>
              </a:solidFill>
              <a:headEnd type="none" w="lg" len="lg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70" name="Picture 69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00100" y="2620980"/>
            <a:ext cx="6259140" cy="593706"/>
          </a:xfrm>
          <a:prstGeom prst="rect">
            <a:avLst/>
          </a:prstGeom>
          <a:noFill/>
          <a:ln/>
          <a:effectLst/>
        </p:spPr>
      </p:pic>
      <p:sp>
        <p:nvSpPr>
          <p:cNvPr id="66" name="Freeform 65"/>
          <p:cNvSpPr/>
          <p:nvPr/>
        </p:nvSpPr>
        <p:spPr>
          <a:xfrm>
            <a:off x="2023035" y="3961258"/>
            <a:ext cx="4095568" cy="2378284"/>
          </a:xfrm>
          <a:custGeom>
            <a:avLst/>
            <a:gdLst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360706 w 4176059"/>
              <a:gd name="connsiteY3" fmla="*/ 699247 h 2637117"/>
              <a:gd name="connsiteX4" fmla="*/ 2620683 w 4176059"/>
              <a:gd name="connsiteY4" fmla="*/ 457200 h 2637117"/>
              <a:gd name="connsiteX5" fmla="*/ 2764118 w 4176059"/>
              <a:gd name="connsiteY5" fmla="*/ 358588 h 2637117"/>
              <a:gd name="connsiteX6" fmla="*/ 2970306 w 4176059"/>
              <a:gd name="connsiteY6" fmla="*/ 259976 h 2637117"/>
              <a:gd name="connsiteX7" fmla="*/ 3579906 w 4176059"/>
              <a:gd name="connsiteY7" fmla="*/ 17929 h 2637117"/>
              <a:gd name="connsiteX8" fmla="*/ 4090894 w 4176059"/>
              <a:gd name="connsiteY8" fmla="*/ 152400 h 2637117"/>
              <a:gd name="connsiteX9" fmla="*/ 4090894 w 4176059"/>
              <a:gd name="connsiteY9" fmla="*/ 609600 h 2637117"/>
              <a:gd name="connsiteX10" fmla="*/ 3893671 w 4176059"/>
              <a:gd name="connsiteY10" fmla="*/ 1156447 h 2637117"/>
              <a:gd name="connsiteX11" fmla="*/ 3158565 w 4176059"/>
              <a:gd name="connsiteY11" fmla="*/ 1452282 h 2637117"/>
              <a:gd name="connsiteX12" fmla="*/ 2665506 w 4176059"/>
              <a:gd name="connsiteY12" fmla="*/ 2017058 h 2637117"/>
              <a:gd name="connsiteX13" fmla="*/ 2405530 w 4176059"/>
              <a:gd name="connsiteY13" fmla="*/ 2537011 h 2637117"/>
              <a:gd name="connsiteX14" fmla="*/ 2055906 w 4176059"/>
              <a:gd name="connsiteY14" fmla="*/ 2617694 h 2637117"/>
              <a:gd name="connsiteX15" fmla="*/ 1571812 w 4176059"/>
              <a:gd name="connsiteY15" fmla="*/ 2429435 h 2637117"/>
              <a:gd name="connsiteX16" fmla="*/ 1553883 w 4176059"/>
              <a:gd name="connsiteY16" fmla="*/ 1891552 h 2637117"/>
              <a:gd name="connsiteX17" fmla="*/ 1051859 w 4176059"/>
              <a:gd name="connsiteY17" fmla="*/ 1864658 h 2637117"/>
              <a:gd name="connsiteX18" fmla="*/ 585694 w 4176059"/>
              <a:gd name="connsiteY18" fmla="*/ 1990164 h 2637117"/>
              <a:gd name="connsiteX19" fmla="*/ 245036 w 4176059"/>
              <a:gd name="connsiteY19" fmla="*/ 1972235 h 2637117"/>
              <a:gd name="connsiteX20" fmla="*/ 74706 w 4176059"/>
              <a:gd name="connsiteY20" fmla="*/ 1792941 h 2637117"/>
              <a:gd name="connsiteX21" fmla="*/ 47812 w 4176059"/>
              <a:gd name="connsiteY21" fmla="*/ 1416423 h 2637117"/>
              <a:gd name="connsiteX22" fmla="*/ 361577 w 4176059"/>
              <a:gd name="connsiteY22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360706 w 4176059"/>
              <a:gd name="connsiteY3" fmla="*/ 699247 h 2637117"/>
              <a:gd name="connsiteX4" fmla="*/ 2735794 w 4176059"/>
              <a:gd name="connsiteY4" fmla="*/ 833134 h 2637117"/>
              <a:gd name="connsiteX5" fmla="*/ 2620683 w 4176059"/>
              <a:gd name="connsiteY5" fmla="*/ 457200 h 2637117"/>
              <a:gd name="connsiteX6" fmla="*/ 2764118 w 4176059"/>
              <a:gd name="connsiteY6" fmla="*/ 358588 h 2637117"/>
              <a:gd name="connsiteX7" fmla="*/ 2970306 w 4176059"/>
              <a:gd name="connsiteY7" fmla="*/ 259976 h 2637117"/>
              <a:gd name="connsiteX8" fmla="*/ 3579906 w 4176059"/>
              <a:gd name="connsiteY8" fmla="*/ 17929 h 2637117"/>
              <a:gd name="connsiteX9" fmla="*/ 4090894 w 4176059"/>
              <a:gd name="connsiteY9" fmla="*/ 152400 h 2637117"/>
              <a:gd name="connsiteX10" fmla="*/ 4090894 w 4176059"/>
              <a:gd name="connsiteY10" fmla="*/ 609600 h 2637117"/>
              <a:gd name="connsiteX11" fmla="*/ 3893671 w 4176059"/>
              <a:gd name="connsiteY11" fmla="*/ 1156447 h 2637117"/>
              <a:gd name="connsiteX12" fmla="*/ 3158565 w 4176059"/>
              <a:gd name="connsiteY12" fmla="*/ 1452282 h 2637117"/>
              <a:gd name="connsiteX13" fmla="*/ 2665506 w 4176059"/>
              <a:gd name="connsiteY13" fmla="*/ 2017058 h 2637117"/>
              <a:gd name="connsiteX14" fmla="*/ 2405530 w 4176059"/>
              <a:gd name="connsiteY14" fmla="*/ 2537011 h 2637117"/>
              <a:gd name="connsiteX15" fmla="*/ 2055906 w 4176059"/>
              <a:gd name="connsiteY15" fmla="*/ 2617694 h 2637117"/>
              <a:gd name="connsiteX16" fmla="*/ 1571812 w 4176059"/>
              <a:gd name="connsiteY16" fmla="*/ 2429435 h 2637117"/>
              <a:gd name="connsiteX17" fmla="*/ 1553883 w 4176059"/>
              <a:gd name="connsiteY17" fmla="*/ 1891552 h 2637117"/>
              <a:gd name="connsiteX18" fmla="*/ 1051859 w 4176059"/>
              <a:gd name="connsiteY18" fmla="*/ 1864658 h 2637117"/>
              <a:gd name="connsiteX19" fmla="*/ 585694 w 4176059"/>
              <a:gd name="connsiteY19" fmla="*/ 1990164 h 2637117"/>
              <a:gd name="connsiteX20" fmla="*/ 245036 w 4176059"/>
              <a:gd name="connsiteY20" fmla="*/ 1972235 h 2637117"/>
              <a:gd name="connsiteX21" fmla="*/ 74706 w 4176059"/>
              <a:gd name="connsiteY21" fmla="*/ 1792941 h 2637117"/>
              <a:gd name="connsiteX22" fmla="*/ 47812 w 4176059"/>
              <a:gd name="connsiteY22" fmla="*/ 1416423 h 2637117"/>
              <a:gd name="connsiteX23" fmla="*/ 361577 w 4176059"/>
              <a:gd name="connsiteY23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360706 w 4176059"/>
              <a:gd name="connsiteY3" fmla="*/ 699247 h 2637117"/>
              <a:gd name="connsiteX4" fmla="*/ 2512515 w 4176059"/>
              <a:gd name="connsiteY4" fmla="*/ 699247 h 2637117"/>
              <a:gd name="connsiteX5" fmla="*/ 2735794 w 4176059"/>
              <a:gd name="connsiteY5" fmla="*/ 833134 h 2637117"/>
              <a:gd name="connsiteX6" fmla="*/ 2620683 w 4176059"/>
              <a:gd name="connsiteY6" fmla="*/ 457200 h 2637117"/>
              <a:gd name="connsiteX7" fmla="*/ 2764118 w 4176059"/>
              <a:gd name="connsiteY7" fmla="*/ 358588 h 2637117"/>
              <a:gd name="connsiteX8" fmla="*/ 2970306 w 4176059"/>
              <a:gd name="connsiteY8" fmla="*/ 259976 h 2637117"/>
              <a:gd name="connsiteX9" fmla="*/ 3579906 w 4176059"/>
              <a:gd name="connsiteY9" fmla="*/ 17929 h 2637117"/>
              <a:gd name="connsiteX10" fmla="*/ 4090894 w 4176059"/>
              <a:gd name="connsiteY10" fmla="*/ 152400 h 2637117"/>
              <a:gd name="connsiteX11" fmla="*/ 4090894 w 4176059"/>
              <a:gd name="connsiteY11" fmla="*/ 609600 h 2637117"/>
              <a:gd name="connsiteX12" fmla="*/ 3893671 w 4176059"/>
              <a:gd name="connsiteY12" fmla="*/ 1156447 h 2637117"/>
              <a:gd name="connsiteX13" fmla="*/ 3158565 w 4176059"/>
              <a:gd name="connsiteY13" fmla="*/ 1452282 h 2637117"/>
              <a:gd name="connsiteX14" fmla="*/ 2665506 w 4176059"/>
              <a:gd name="connsiteY14" fmla="*/ 2017058 h 2637117"/>
              <a:gd name="connsiteX15" fmla="*/ 2405530 w 4176059"/>
              <a:gd name="connsiteY15" fmla="*/ 2537011 h 2637117"/>
              <a:gd name="connsiteX16" fmla="*/ 2055906 w 4176059"/>
              <a:gd name="connsiteY16" fmla="*/ 2617694 h 2637117"/>
              <a:gd name="connsiteX17" fmla="*/ 1571812 w 4176059"/>
              <a:gd name="connsiteY17" fmla="*/ 2429435 h 2637117"/>
              <a:gd name="connsiteX18" fmla="*/ 1553883 w 4176059"/>
              <a:gd name="connsiteY18" fmla="*/ 1891552 h 2637117"/>
              <a:gd name="connsiteX19" fmla="*/ 1051859 w 4176059"/>
              <a:gd name="connsiteY19" fmla="*/ 1864658 h 2637117"/>
              <a:gd name="connsiteX20" fmla="*/ 585694 w 4176059"/>
              <a:gd name="connsiteY20" fmla="*/ 1990164 h 2637117"/>
              <a:gd name="connsiteX21" fmla="*/ 245036 w 4176059"/>
              <a:gd name="connsiteY21" fmla="*/ 1972235 h 2637117"/>
              <a:gd name="connsiteX22" fmla="*/ 74706 w 4176059"/>
              <a:gd name="connsiteY22" fmla="*/ 1792941 h 2637117"/>
              <a:gd name="connsiteX23" fmla="*/ 47812 w 4176059"/>
              <a:gd name="connsiteY23" fmla="*/ 1416423 h 2637117"/>
              <a:gd name="connsiteX24" fmla="*/ 361577 w 4176059"/>
              <a:gd name="connsiteY24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360706 w 4176059"/>
              <a:gd name="connsiteY3" fmla="*/ 842099 h 2637117"/>
              <a:gd name="connsiteX4" fmla="*/ 2512515 w 4176059"/>
              <a:gd name="connsiteY4" fmla="*/ 699247 h 2637117"/>
              <a:gd name="connsiteX5" fmla="*/ 2735794 w 4176059"/>
              <a:gd name="connsiteY5" fmla="*/ 833134 h 2637117"/>
              <a:gd name="connsiteX6" fmla="*/ 2620683 w 4176059"/>
              <a:gd name="connsiteY6" fmla="*/ 457200 h 2637117"/>
              <a:gd name="connsiteX7" fmla="*/ 2764118 w 4176059"/>
              <a:gd name="connsiteY7" fmla="*/ 358588 h 2637117"/>
              <a:gd name="connsiteX8" fmla="*/ 2970306 w 4176059"/>
              <a:gd name="connsiteY8" fmla="*/ 259976 h 2637117"/>
              <a:gd name="connsiteX9" fmla="*/ 3579906 w 4176059"/>
              <a:gd name="connsiteY9" fmla="*/ 17929 h 2637117"/>
              <a:gd name="connsiteX10" fmla="*/ 4090894 w 4176059"/>
              <a:gd name="connsiteY10" fmla="*/ 152400 h 2637117"/>
              <a:gd name="connsiteX11" fmla="*/ 4090894 w 4176059"/>
              <a:gd name="connsiteY11" fmla="*/ 609600 h 2637117"/>
              <a:gd name="connsiteX12" fmla="*/ 3893671 w 4176059"/>
              <a:gd name="connsiteY12" fmla="*/ 1156447 h 2637117"/>
              <a:gd name="connsiteX13" fmla="*/ 3158565 w 4176059"/>
              <a:gd name="connsiteY13" fmla="*/ 1452282 h 2637117"/>
              <a:gd name="connsiteX14" fmla="*/ 2665506 w 4176059"/>
              <a:gd name="connsiteY14" fmla="*/ 2017058 h 2637117"/>
              <a:gd name="connsiteX15" fmla="*/ 2405530 w 4176059"/>
              <a:gd name="connsiteY15" fmla="*/ 2537011 h 2637117"/>
              <a:gd name="connsiteX16" fmla="*/ 2055906 w 4176059"/>
              <a:gd name="connsiteY16" fmla="*/ 2617694 h 2637117"/>
              <a:gd name="connsiteX17" fmla="*/ 1571812 w 4176059"/>
              <a:gd name="connsiteY17" fmla="*/ 2429435 h 2637117"/>
              <a:gd name="connsiteX18" fmla="*/ 1553883 w 4176059"/>
              <a:gd name="connsiteY18" fmla="*/ 1891552 h 2637117"/>
              <a:gd name="connsiteX19" fmla="*/ 1051859 w 4176059"/>
              <a:gd name="connsiteY19" fmla="*/ 1864658 h 2637117"/>
              <a:gd name="connsiteX20" fmla="*/ 585694 w 4176059"/>
              <a:gd name="connsiteY20" fmla="*/ 1990164 h 2637117"/>
              <a:gd name="connsiteX21" fmla="*/ 245036 w 4176059"/>
              <a:gd name="connsiteY21" fmla="*/ 1972235 h 2637117"/>
              <a:gd name="connsiteX22" fmla="*/ 74706 w 4176059"/>
              <a:gd name="connsiteY22" fmla="*/ 1792941 h 2637117"/>
              <a:gd name="connsiteX23" fmla="*/ 47812 w 4176059"/>
              <a:gd name="connsiteY23" fmla="*/ 1416423 h 2637117"/>
              <a:gd name="connsiteX24" fmla="*/ 361577 w 4176059"/>
              <a:gd name="connsiteY24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360706 w 4176059"/>
              <a:gd name="connsiteY3" fmla="*/ 842099 h 2637117"/>
              <a:gd name="connsiteX4" fmla="*/ 2512515 w 4176059"/>
              <a:gd name="connsiteY4" fmla="*/ 699247 h 2637117"/>
              <a:gd name="connsiteX5" fmla="*/ 2513106 w 4176059"/>
              <a:gd name="connsiteY5" fmla="*/ 851063 h 2637117"/>
              <a:gd name="connsiteX6" fmla="*/ 2735794 w 4176059"/>
              <a:gd name="connsiteY6" fmla="*/ 833134 h 2637117"/>
              <a:gd name="connsiteX7" fmla="*/ 2620683 w 4176059"/>
              <a:gd name="connsiteY7" fmla="*/ 457200 h 2637117"/>
              <a:gd name="connsiteX8" fmla="*/ 2764118 w 4176059"/>
              <a:gd name="connsiteY8" fmla="*/ 358588 h 2637117"/>
              <a:gd name="connsiteX9" fmla="*/ 2970306 w 4176059"/>
              <a:gd name="connsiteY9" fmla="*/ 259976 h 2637117"/>
              <a:gd name="connsiteX10" fmla="*/ 3579906 w 4176059"/>
              <a:gd name="connsiteY10" fmla="*/ 17929 h 2637117"/>
              <a:gd name="connsiteX11" fmla="*/ 4090894 w 4176059"/>
              <a:gd name="connsiteY11" fmla="*/ 152400 h 2637117"/>
              <a:gd name="connsiteX12" fmla="*/ 4090894 w 4176059"/>
              <a:gd name="connsiteY12" fmla="*/ 609600 h 2637117"/>
              <a:gd name="connsiteX13" fmla="*/ 3893671 w 4176059"/>
              <a:gd name="connsiteY13" fmla="*/ 1156447 h 2637117"/>
              <a:gd name="connsiteX14" fmla="*/ 3158565 w 4176059"/>
              <a:gd name="connsiteY14" fmla="*/ 1452282 h 2637117"/>
              <a:gd name="connsiteX15" fmla="*/ 2665506 w 4176059"/>
              <a:gd name="connsiteY15" fmla="*/ 2017058 h 2637117"/>
              <a:gd name="connsiteX16" fmla="*/ 2405530 w 4176059"/>
              <a:gd name="connsiteY16" fmla="*/ 2537011 h 2637117"/>
              <a:gd name="connsiteX17" fmla="*/ 2055906 w 4176059"/>
              <a:gd name="connsiteY17" fmla="*/ 2617694 h 2637117"/>
              <a:gd name="connsiteX18" fmla="*/ 1571812 w 4176059"/>
              <a:gd name="connsiteY18" fmla="*/ 2429435 h 2637117"/>
              <a:gd name="connsiteX19" fmla="*/ 1553883 w 4176059"/>
              <a:gd name="connsiteY19" fmla="*/ 1891552 h 2637117"/>
              <a:gd name="connsiteX20" fmla="*/ 1051859 w 4176059"/>
              <a:gd name="connsiteY20" fmla="*/ 1864658 h 2637117"/>
              <a:gd name="connsiteX21" fmla="*/ 585694 w 4176059"/>
              <a:gd name="connsiteY21" fmla="*/ 1990164 h 2637117"/>
              <a:gd name="connsiteX22" fmla="*/ 245036 w 4176059"/>
              <a:gd name="connsiteY22" fmla="*/ 1972235 h 2637117"/>
              <a:gd name="connsiteX23" fmla="*/ 74706 w 4176059"/>
              <a:gd name="connsiteY23" fmla="*/ 1792941 h 2637117"/>
              <a:gd name="connsiteX24" fmla="*/ 47812 w 4176059"/>
              <a:gd name="connsiteY24" fmla="*/ 1416423 h 2637117"/>
              <a:gd name="connsiteX25" fmla="*/ 361577 w 4176059"/>
              <a:gd name="connsiteY25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360706 w 4176059"/>
              <a:gd name="connsiteY3" fmla="*/ 842099 h 2637117"/>
              <a:gd name="connsiteX4" fmla="*/ 2513106 w 4176059"/>
              <a:gd name="connsiteY4" fmla="*/ 851063 h 2637117"/>
              <a:gd name="connsiteX5" fmla="*/ 2735794 w 4176059"/>
              <a:gd name="connsiteY5" fmla="*/ 833134 h 2637117"/>
              <a:gd name="connsiteX6" fmla="*/ 2620683 w 4176059"/>
              <a:gd name="connsiteY6" fmla="*/ 457200 h 2637117"/>
              <a:gd name="connsiteX7" fmla="*/ 2764118 w 4176059"/>
              <a:gd name="connsiteY7" fmla="*/ 358588 h 2637117"/>
              <a:gd name="connsiteX8" fmla="*/ 2970306 w 4176059"/>
              <a:gd name="connsiteY8" fmla="*/ 259976 h 2637117"/>
              <a:gd name="connsiteX9" fmla="*/ 3579906 w 4176059"/>
              <a:gd name="connsiteY9" fmla="*/ 17929 h 2637117"/>
              <a:gd name="connsiteX10" fmla="*/ 4090894 w 4176059"/>
              <a:gd name="connsiteY10" fmla="*/ 152400 h 2637117"/>
              <a:gd name="connsiteX11" fmla="*/ 4090894 w 4176059"/>
              <a:gd name="connsiteY11" fmla="*/ 609600 h 2637117"/>
              <a:gd name="connsiteX12" fmla="*/ 3893671 w 4176059"/>
              <a:gd name="connsiteY12" fmla="*/ 1156447 h 2637117"/>
              <a:gd name="connsiteX13" fmla="*/ 3158565 w 4176059"/>
              <a:gd name="connsiteY13" fmla="*/ 1452282 h 2637117"/>
              <a:gd name="connsiteX14" fmla="*/ 2665506 w 4176059"/>
              <a:gd name="connsiteY14" fmla="*/ 2017058 h 2637117"/>
              <a:gd name="connsiteX15" fmla="*/ 2405530 w 4176059"/>
              <a:gd name="connsiteY15" fmla="*/ 2537011 h 2637117"/>
              <a:gd name="connsiteX16" fmla="*/ 2055906 w 4176059"/>
              <a:gd name="connsiteY16" fmla="*/ 2617694 h 2637117"/>
              <a:gd name="connsiteX17" fmla="*/ 1571812 w 4176059"/>
              <a:gd name="connsiteY17" fmla="*/ 2429435 h 2637117"/>
              <a:gd name="connsiteX18" fmla="*/ 1553883 w 4176059"/>
              <a:gd name="connsiteY18" fmla="*/ 1891552 h 2637117"/>
              <a:gd name="connsiteX19" fmla="*/ 1051859 w 4176059"/>
              <a:gd name="connsiteY19" fmla="*/ 1864658 h 2637117"/>
              <a:gd name="connsiteX20" fmla="*/ 585694 w 4176059"/>
              <a:gd name="connsiteY20" fmla="*/ 1990164 h 2637117"/>
              <a:gd name="connsiteX21" fmla="*/ 245036 w 4176059"/>
              <a:gd name="connsiteY21" fmla="*/ 1972235 h 2637117"/>
              <a:gd name="connsiteX22" fmla="*/ 74706 w 4176059"/>
              <a:gd name="connsiteY22" fmla="*/ 1792941 h 2637117"/>
              <a:gd name="connsiteX23" fmla="*/ 47812 w 4176059"/>
              <a:gd name="connsiteY23" fmla="*/ 1416423 h 2637117"/>
              <a:gd name="connsiteX24" fmla="*/ 361577 w 4176059"/>
              <a:gd name="connsiteY24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513106 w 4176059"/>
              <a:gd name="connsiteY3" fmla="*/ 851063 h 2637117"/>
              <a:gd name="connsiteX4" fmla="*/ 2735794 w 4176059"/>
              <a:gd name="connsiteY4" fmla="*/ 833134 h 2637117"/>
              <a:gd name="connsiteX5" fmla="*/ 2620683 w 4176059"/>
              <a:gd name="connsiteY5" fmla="*/ 457200 h 2637117"/>
              <a:gd name="connsiteX6" fmla="*/ 2764118 w 4176059"/>
              <a:gd name="connsiteY6" fmla="*/ 358588 h 2637117"/>
              <a:gd name="connsiteX7" fmla="*/ 2970306 w 4176059"/>
              <a:gd name="connsiteY7" fmla="*/ 259976 h 2637117"/>
              <a:gd name="connsiteX8" fmla="*/ 3579906 w 4176059"/>
              <a:gd name="connsiteY8" fmla="*/ 17929 h 2637117"/>
              <a:gd name="connsiteX9" fmla="*/ 4090894 w 4176059"/>
              <a:gd name="connsiteY9" fmla="*/ 152400 h 2637117"/>
              <a:gd name="connsiteX10" fmla="*/ 4090894 w 4176059"/>
              <a:gd name="connsiteY10" fmla="*/ 609600 h 2637117"/>
              <a:gd name="connsiteX11" fmla="*/ 3893671 w 4176059"/>
              <a:gd name="connsiteY11" fmla="*/ 1156447 h 2637117"/>
              <a:gd name="connsiteX12" fmla="*/ 3158565 w 4176059"/>
              <a:gd name="connsiteY12" fmla="*/ 1452282 h 2637117"/>
              <a:gd name="connsiteX13" fmla="*/ 2665506 w 4176059"/>
              <a:gd name="connsiteY13" fmla="*/ 2017058 h 2637117"/>
              <a:gd name="connsiteX14" fmla="*/ 2405530 w 4176059"/>
              <a:gd name="connsiteY14" fmla="*/ 2537011 h 2637117"/>
              <a:gd name="connsiteX15" fmla="*/ 2055906 w 4176059"/>
              <a:gd name="connsiteY15" fmla="*/ 2617694 h 2637117"/>
              <a:gd name="connsiteX16" fmla="*/ 1571812 w 4176059"/>
              <a:gd name="connsiteY16" fmla="*/ 2429435 h 2637117"/>
              <a:gd name="connsiteX17" fmla="*/ 1553883 w 4176059"/>
              <a:gd name="connsiteY17" fmla="*/ 1891552 h 2637117"/>
              <a:gd name="connsiteX18" fmla="*/ 1051859 w 4176059"/>
              <a:gd name="connsiteY18" fmla="*/ 1864658 h 2637117"/>
              <a:gd name="connsiteX19" fmla="*/ 585694 w 4176059"/>
              <a:gd name="connsiteY19" fmla="*/ 1990164 h 2637117"/>
              <a:gd name="connsiteX20" fmla="*/ 245036 w 4176059"/>
              <a:gd name="connsiteY20" fmla="*/ 1972235 h 2637117"/>
              <a:gd name="connsiteX21" fmla="*/ 74706 w 4176059"/>
              <a:gd name="connsiteY21" fmla="*/ 1792941 h 2637117"/>
              <a:gd name="connsiteX22" fmla="*/ 47812 w 4176059"/>
              <a:gd name="connsiteY22" fmla="*/ 1416423 h 2637117"/>
              <a:gd name="connsiteX23" fmla="*/ 361577 w 4176059"/>
              <a:gd name="connsiteY23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513106 w 4176059"/>
              <a:gd name="connsiteY3" fmla="*/ 851063 h 2637117"/>
              <a:gd name="connsiteX4" fmla="*/ 2735794 w 4176059"/>
              <a:gd name="connsiteY4" fmla="*/ 833134 h 2637117"/>
              <a:gd name="connsiteX5" fmla="*/ 2620683 w 4176059"/>
              <a:gd name="connsiteY5" fmla="*/ 457200 h 2637117"/>
              <a:gd name="connsiteX6" fmla="*/ 2764118 w 4176059"/>
              <a:gd name="connsiteY6" fmla="*/ 358588 h 2637117"/>
              <a:gd name="connsiteX7" fmla="*/ 3326625 w 4176059"/>
              <a:gd name="connsiteY7" fmla="*/ 340658 h 2637117"/>
              <a:gd name="connsiteX8" fmla="*/ 2970306 w 4176059"/>
              <a:gd name="connsiteY8" fmla="*/ 259976 h 2637117"/>
              <a:gd name="connsiteX9" fmla="*/ 3579906 w 4176059"/>
              <a:gd name="connsiteY9" fmla="*/ 17929 h 2637117"/>
              <a:gd name="connsiteX10" fmla="*/ 4090894 w 4176059"/>
              <a:gd name="connsiteY10" fmla="*/ 152400 h 2637117"/>
              <a:gd name="connsiteX11" fmla="*/ 4090894 w 4176059"/>
              <a:gd name="connsiteY11" fmla="*/ 609600 h 2637117"/>
              <a:gd name="connsiteX12" fmla="*/ 3893671 w 4176059"/>
              <a:gd name="connsiteY12" fmla="*/ 1156447 h 2637117"/>
              <a:gd name="connsiteX13" fmla="*/ 3158565 w 4176059"/>
              <a:gd name="connsiteY13" fmla="*/ 1452282 h 2637117"/>
              <a:gd name="connsiteX14" fmla="*/ 2665506 w 4176059"/>
              <a:gd name="connsiteY14" fmla="*/ 2017058 h 2637117"/>
              <a:gd name="connsiteX15" fmla="*/ 2405530 w 4176059"/>
              <a:gd name="connsiteY15" fmla="*/ 2537011 h 2637117"/>
              <a:gd name="connsiteX16" fmla="*/ 2055906 w 4176059"/>
              <a:gd name="connsiteY16" fmla="*/ 2617694 h 2637117"/>
              <a:gd name="connsiteX17" fmla="*/ 1571812 w 4176059"/>
              <a:gd name="connsiteY17" fmla="*/ 2429435 h 2637117"/>
              <a:gd name="connsiteX18" fmla="*/ 1553883 w 4176059"/>
              <a:gd name="connsiteY18" fmla="*/ 1891552 h 2637117"/>
              <a:gd name="connsiteX19" fmla="*/ 1051859 w 4176059"/>
              <a:gd name="connsiteY19" fmla="*/ 1864658 h 2637117"/>
              <a:gd name="connsiteX20" fmla="*/ 585694 w 4176059"/>
              <a:gd name="connsiteY20" fmla="*/ 1990164 h 2637117"/>
              <a:gd name="connsiteX21" fmla="*/ 245036 w 4176059"/>
              <a:gd name="connsiteY21" fmla="*/ 1972235 h 2637117"/>
              <a:gd name="connsiteX22" fmla="*/ 74706 w 4176059"/>
              <a:gd name="connsiteY22" fmla="*/ 1792941 h 2637117"/>
              <a:gd name="connsiteX23" fmla="*/ 47812 w 4176059"/>
              <a:gd name="connsiteY23" fmla="*/ 1416423 h 2637117"/>
              <a:gd name="connsiteX24" fmla="*/ 361577 w 4176059"/>
              <a:gd name="connsiteY24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513106 w 4176059"/>
              <a:gd name="connsiteY3" fmla="*/ 851063 h 2637117"/>
              <a:gd name="connsiteX4" fmla="*/ 2735794 w 4176059"/>
              <a:gd name="connsiteY4" fmla="*/ 833134 h 2637117"/>
              <a:gd name="connsiteX5" fmla="*/ 2620683 w 4176059"/>
              <a:gd name="connsiteY5" fmla="*/ 457200 h 2637117"/>
              <a:gd name="connsiteX6" fmla="*/ 2764118 w 4176059"/>
              <a:gd name="connsiteY6" fmla="*/ 358588 h 2637117"/>
              <a:gd name="connsiteX7" fmla="*/ 2773083 w 4176059"/>
              <a:gd name="connsiteY7" fmla="*/ 349623 h 2637117"/>
              <a:gd name="connsiteX8" fmla="*/ 3326625 w 4176059"/>
              <a:gd name="connsiteY8" fmla="*/ 340658 h 2637117"/>
              <a:gd name="connsiteX9" fmla="*/ 2970306 w 4176059"/>
              <a:gd name="connsiteY9" fmla="*/ 259976 h 2637117"/>
              <a:gd name="connsiteX10" fmla="*/ 3579906 w 4176059"/>
              <a:gd name="connsiteY10" fmla="*/ 17929 h 2637117"/>
              <a:gd name="connsiteX11" fmla="*/ 4090894 w 4176059"/>
              <a:gd name="connsiteY11" fmla="*/ 152400 h 2637117"/>
              <a:gd name="connsiteX12" fmla="*/ 4090894 w 4176059"/>
              <a:gd name="connsiteY12" fmla="*/ 609600 h 2637117"/>
              <a:gd name="connsiteX13" fmla="*/ 3893671 w 4176059"/>
              <a:gd name="connsiteY13" fmla="*/ 1156447 h 2637117"/>
              <a:gd name="connsiteX14" fmla="*/ 3158565 w 4176059"/>
              <a:gd name="connsiteY14" fmla="*/ 1452282 h 2637117"/>
              <a:gd name="connsiteX15" fmla="*/ 2665506 w 4176059"/>
              <a:gd name="connsiteY15" fmla="*/ 2017058 h 2637117"/>
              <a:gd name="connsiteX16" fmla="*/ 2405530 w 4176059"/>
              <a:gd name="connsiteY16" fmla="*/ 2537011 h 2637117"/>
              <a:gd name="connsiteX17" fmla="*/ 2055906 w 4176059"/>
              <a:gd name="connsiteY17" fmla="*/ 2617694 h 2637117"/>
              <a:gd name="connsiteX18" fmla="*/ 1571812 w 4176059"/>
              <a:gd name="connsiteY18" fmla="*/ 2429435 h 2637117"/>
              <a:gd name="connsiteX19" fmla="*/ 1553883 w 4176059"/>
              <a:gd name="connsiteY19" fmla="*/ 1891552 h 2637117"/>
              <a:gd name="connsiteX20" fmla="*/ 1051859 w 4176059"/>
              <a:gd name="connsiteY20" fmla="*/ 1864658 h 2637117"/>
              <a:gd name="connsiteX21" fmla="*/ 585694 w 4176059"/>
              <a:gd name="connsiteY21" fmla="*/ 1990164 h 2637117"/>
              <a:gd name="connsiteX22" fmla="*/ 245036 w 4176059"/>
              <a:gd name="connsiteY22" fmla="*/ 1972235 h 2637117"/>
              <a:gd name="connsiteX23" fmla="*/ 74706 w 4176059"/>
              <a:gd name="connsiteY23" fmla="*/ 1792941 h 2637117"/>
              <a:gd name="connsiteX24" fmla="*/ 47812 w 4176059"/>
              <a:gd name="connsiteY24" fmla="*/ 1416423 h 2637117"/>
              <a:gd name="connsiteX25" fmla="*/ 361577 w 4176059"/>
              <a:gd name="connsiteY25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513106 w 4176059"/>
              <a:gd name="connsiteY3" fmla="*/ 851063 h 2637117"/>
              <a:gd name="connsiteX4" fmla="*/ 2735794 w 4176059"/>
              <a:gd name="connsiteY4" fmla="*/ 833134 h 2637117"/>
              <a:gd name="connsiteX5" fmla="*/ 2620683 w 4176059"/>
              <a:gd name="connsiteY5" fmla="*/ 457200 h 2637117"/>
              <a:gd name="connsiteX6" fmla="*/ 3058243 w 4176059"/>
              <a:gd name="connsiteY6" fmla="*/ 653560 h 2637117"/>
              <a:gd name="connsiteX7" fmla="*/ 2764118 w 4176059"/>
              <a:gd name="connsiteY7" fmla="*/ 358588 h 2637117"/>
              <a:gd name="connsiteX8" fmla="*/ 2773083 w 4176059"/>
              <a:gd name="connsiteY8" fmla="*/ 349623 h 2637117"/>
              <a:gd name="connsiteX9" fmla="*/ 3326625 w 4176059"/>
              <a:gd name="connsiteY9" fmla="*/ 340658 h 2637117"/>
              <a:gd name="connsiteX10" fmla="*/ 2970306 w 4176059"/>
              <a:gd name="connsiteY10" fmla="*/ 259976 h 2637117"/>
              <a:gd name="connsiteX11" fmla="*/ 3579906 w 4176059"/>
              <a:gd name="connsiteY11" fmla="*/ 17929 h 2637117"/>
              <a:gd name="connsiteX12" fmla="*/ 4090894 w 4176059"/>
              <a:gd name="connsiteY12" fmla="*/ 152400 h 2637117"/>
              <a:gd name="connsiteX13" fmla="*/ 4090894 w 4176059"/>
              <a:gd name="connsiteY13" fmla="*/ 609600 h 2637117"/>
              <a:gd name="connsiteX14" fmla="*/ 3893671 w 4176059"/>
              <a:gd name="connsiteY14" fmla="*/ 1156447 h 2637117"/>
              <a:gd name="connsiteX15" fmla="*/ 3158565 w 4176059"/>
              <a:gd name="connsiteY15" fmla="*/ 1452282 h 2637117"/>
              <a:gd name="connsiteX16" fmla="*/ 2665506 w 4176059"/>
              <a:gd name="connsiteY16" fmla="*/ 2017058 h 2637117"/>
              <a:gd name="connsiteX17" fmla="*/ 2405530 w 4176059"/>
              <a:gd name="connsiteY17" fmla="*/ 2537011 h 2637117"/>
              <a:gd name="connsiteX18" fmla="*/ 2055906 w 4176059"/>
              <a:gd name="connsiteY18" fmla="*/ 2617694 h 2637117"/>
              <a:gd name="connsiteX19" fmla="*/ 1571812 w 4176059"/>
              <a:gd name="connsiteY19" fmla="*/ 2429435 h 2637117"/>
              <a:gd name="connsiteX20" fmla="*/ 1553883 w 4176059"/>
              <a:gd name="connsiteY20" fmla="*/ 1891552 h 2637117"/>
              <a:gd name="connsiteX21" fmla="*/ 1051859 w 4176059"/>
              <a:gd name="connsiteY21" fmla="*/ 1864658 h 2637117"/>
              <a:gd name="connsiteX22" fmla="*/ 585694 w 4176059"/>
              <a:gd name="connsiteY22" fmla="*/ 1990164 h 2637117"/>
              <a:gd name="connsiteX23" fmla="*/ 245036 w 4176059"/>
              <a:gd name="connsiteY23" fmla="*/ 1972235 h 2637117"/>
              <a:gd name="connsiteX24" fmla="*/ 74706 w 4176059"/>
              <a:gd name="connsiteY24" fmla="*/ 1792941 h 2637117"/>
              <a:gd name="connsiteX25" fmla="*/ 47812 w 4176059"/>
              <a:gd name="connsiteY25" fmla="*/ 1416423 h 2637117"/>
              <a:gd name="connsiteX26" fmla="*/ 361577 w 4176059"/>
              <a:gd name="connsiteY26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513106 w 4176059"/>
              <a:gd name="connsiteY3" fmla="*/ 851063 h 2637117"/>
              <a:gd name="connsiteX4" fmla="*/ 2735794 w 4176059"/>
              <a:gd name="connsiteY4" fmla="*/ 833134 h 2637117"/>
              <a:gd name="connsiteX5" fmla="*/ 3058243 w 4176059"/>
              <a:gd name="connsiteY5" fmla="*/ 653560 h 2637117"/>
              <a:gd name="connsiteX6" fmla="*/ 2764118 w 4176059"/>
              <a:gd name="connsiteY6" fmla="*/ 358588 h 2637117"/>
              <a:gd name="connsiteX7" fmla="*/ 2773083 w 4176059"/>
              <a:gd name="connsiteY7" fmla="*/ 349623 h 2637117"/>
              <a:gd name="connsiteX8" fmla="*/ 3326625 w 4176059"/>
              <a:gd name="connsiteY8" fmla="*/ 340658 h 2637117"/>
              <a:gd name="connsiteX9" fmla="*/ 2970306 w 4176059"/>
              <a:gd name="connsiteY9" fmla="*/ 259976 h 2637117"/>
              <a:gd name="connsiteX10" fmla="*/ 3579906 w 4176059"/>
              <a:gd name="connsiteY10" fmla="*/ 17929 h 2637117"/>
              <a:gd name="connsiteX11" fmla="*/ 4090894 w 4176059"/>
              <a:gd name="connsiteY11" fmla="*/ 152400 h 2637117"/>
              <a:gd name="connsiteX12" fmla="*/ 4090894 w 4176059"/>
              <a:gd name="connsiteY12" fmla="*/ 609600 h 2637117"/>
              <a:gd name="connsiteX13" fmla="*/ 3893671 w 4176059"/>
              <a:gd name="connsiteY13" fmla="*/ 1156447 h 2637117"/>
              <a:gd name="connsiteX14" fmla="*/ 3158565 w 4176059"/>
              <a:gd name="connsiteY14" fmla="*/ 1452282 h 2637117"/>
              <a:gd name="connsiteX15" fmla="*/ 2665506 w 4176059"/>
              <a:gd name="connsiteY15" fmla="*/ 2017058 h 2637117"/>
              <a:gd name="connsiteX16" fmla="*/ 2405530 w 4176059"/>
              <a:gd name="connsiteY16" fmla="*/ 2537011 h 2637117"/>
              <a:gd name="connsiteX17" fmla="*/ 2055906 w 4176059"/>
              <a:gd name="connsiteY17" fmla="*/ 2617694 h 2637117"/>
              <a:gd name="connsiteX18" fmla="*/ 1571812 w 4176059"/>
              <a:gd name="connsiteY18" fmla="*/ 2429435 h 2637117"/>
              <a:gd name="connsiteX19" fmla="*/ 1553883 w 4176059"/>
              <a:gd name="connsiteY19" fmla="*/ 1891552 h 2637117"/>
              <a:gd name="connsiteX20" fmla="*/ 1051859 w 4176059"/>
              <a:gd name="connsiteY20" fmla="*/ 1864658 h 2637117"/>
              <a:gd name="connsiteX21" fmla="*/ 585694 w 4176059"/>
              <a:gd name="connsiteY21" fmla="*/ 1990164 h 2637117"/>
              <a:gd name="connsiteX22" fmla="*/ 245036 w 4176059"/>
              <a:gd name="connsiteY22" fmla="*/ 1972235 h 2637117"/>
              <a:gd name="connsiteX23" fmla="*/ 74706 w 4176059"/>
              <a:gd name="connsiteY23" fmla="*/ 1792941 h 2637117"/>
              <a:gd name="connsiteX24" fmla="*/ 47812 w 4176059"/>
              <a:gd name="connsiteY24" fmla="*/ 1416423 h 2637117"/>
              <a:gd name="connsiteX25" fmla="*/ 361577 w 4176059"/>
              <a:gd name="connsiteY25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513106 w 4176059"/>
              <a:gd name="connsiteY3" fmla="*/ 851063 h 2637117"/>
              <a:gd name="connsiteX4" fmla="*/ 2735794 w 4176059"/>
              <a:gd name="connsiteY4" fmla="*/ 833134 h 2637117"/>
              <a:gd name="connsiteX5" fmla="*/ 3058243 w 4176059"/>
              <a:gd name="connsiteY5" fmla="*/ 653560 h 2637117"/>
              <a:gd name="connsiteX6" fmla="*/ 2764118 w 4176059"/>
              <a:gd name="connsiteY6" fmla="*/ 358588 h 2637117"/>
              <a:gd name="connsiteX7" fmla="*/ 3326625 w 4176059"/>
              <a:gd name="connsiteY7" fmla="*/ 340658 h 2637117"/>
              <a:gd name="connsiteX8" fmla="*/ 2970306 w 4176059"/>
              <a:gd name="connsiteY8" fmla="*/ 259976 h 2637117"/>
              <a:gd name="connsiteX9" fmla="*/ 3579906 w 4176059"/>
              <a:gd name="connsiteY9" fmla="*/ 17929 h 2637117"/>
              <a:gd name="connsiteX10" fmla="*/ 4090894 w 4176059"/>
              <a:gd name="connsiteY10" fmla="*/ 152400 h 2637117"/>
              <a:gd name="connsiteX11" fmla="*/ 4090894 w 4176059"/>
              <a:gd name="connsiteY11" fmla="*/ 609600 h 2637117"/>
              <a:gd name="connsiteX12" fmla="*/ 3893671 w 4176059"/>
              <a:gd name="connsiteY12" fmla="*/ 1156447 h 2637117"/>
              <a:gd name="connsiteX13" fmla="*/ 3158565 w 4176059"/>
              <a:gd name="connsiteY13" fmla="*/ 1452282 h 2637117"/>
              <a:gd name="connsiteX14" fmla="*/ 2665506 w 4176059"/>
              <a:gd name="connsiteY14" fmla="*/ 2017058 h 2637117"/>
              <a:gd name="connsiteX15" fmla="*/ 2405530 w 4176059"/>
              <a:gd name="connsiteY15" fmla="*/ 2537011 h 2637117"/>
              <a:gd name="connsiteX16" fmla="*/ 2055906 w 4176059"/>
              <a:gd name="connsiteY16" fmla="*/ 2617694 h 2637117"/>
              <a:gd name="connsiteX17" fmla="*/ 1571812 w 4176059"/>
              <a:gd name="connsiteY17" fmla="*/ 2429435 h 2637117"/>
              <a:gd name="connsiteX18" fmla="*/ 1553883 w 4176059"/>
              <a:gd name="connsiteY18" fmla="*/ 1891552 h 2637117"/>
              <a:gd name="connsiteX19" fmla="*/ 1051859 w 4176059"/>
              <a:gd name="connsiteY19" fmla="*/ 1864658 h 2637117"/>
              <a:gd name="connsiteX20" fmla="*/ 585694 w 4176059"/>
              <a:gd name="connsiteY20" fmla="*/ 1990164 h 2637117"/>
              <a:gd name="connsiteX21" fmla="*/ 245036 w 4176059"/>
              <a:gd name="connsiteY21" fmla="*/ 1972235 h 2637117"/>
              <a:gd name="connsiteX22" fmla="*/ 74706 w 4176059"/>
              <a:gd name="connsiteY22" fmla="*/ 1792941 h 2637117"/>
              <a:gd name="connsiteX23" fmla="*/ 47812 w 4176059"/>
              <a:gd name="connsiteY23" fmla="*/ 1416423 h 2637117"/>
              <a:gd name="connsiteX24" fmla="*/ 361577 w 4176059"/>
              <a:gd name="connsiteY24" fmla="*/ 1272988 h 2637117"/>
              <a:gd name="connsiteX0" fmla="*/ 361577 w 4176059"/>
              <a:gd name="connsiteY0" fmla="*/ 1272988 h 2637117"/>
              <a:gd name="connsiteX1" fmla="*/ 1069789 w 4176059"/>
              <a:gd name="connsiteY1" fmla="*/ 1228164 h 2637117"/>
              <a:gd name="connsiteX2" fmla="*/ 1885577 w 4176059"/>
              <a:gd name="connsiteY2" fmla="*/ 1030941 h 2637117"/>
              <a:gd name="connsiteX3" fmla="*/ 2513106 w 4176059"/>
              <a:gd name="connsiteY3" fmla="*/ 851063 h 2637117"/>
              <a:gd name="connsiteX4" fmla="*/ 2735794 w 4176059"/>
              <a:gd name="connsiteY4" fmla="*/ 833134 h 2637117"/>
              <a:gd name="connsiteX5" fmla="*/ 3058243 w 4176059"/>
              <a:gd name="connsiteY5" fmla="*/ 653560 h 2637117"/>
              <a:gd name="connsiteX6" fmla="*/ 3326625 w 4176059"/>
              <a:gd name="connsiteY6" fmla="*/ 340658 h 2637117"/>
              <a:gd name="connsiteX7" fmla="*/ 2970306 w 4176059"/>
              <a:gd name="connsiteY7" fmla="*/ 259976 h 2637117"/>
              <a:gd name="connsiteX8" fmla="*/ 3579906 w 4176059"/>
              <a:gd name="connsiteY8" fmla="*/ 17929 h 2637117"/>
              <a:gd name="connsiteX9" fmla="*/ 4090894 w 4176059"/>
              <a:gd name="connsiteY9" fmla="*/ 152400 h 2637117"/>
              <a:gd name="connsiteX10" fmla="*/ 4090894 w 4176059"/>
              <a:gd name="connsiteY10" fmla="*/ 609600 h 2637117"/>
              <a:gd name="connsiteX11" fmla="*/ 3893671 w 4176059"/>
              <a:gd name="connsiteY11" fmla="*/ 1156447 h 2637117"/>
              <a:gd name="connsiteX12" fmla="*/ 3158565 w 4176059"/>
              <a:gd name="connsiteY12" fmla="*/ 1452282 h 2637117"/>
              <a:gd name="connsiteX13" fmla="*/ 2665506 w 4176059"/>
              <a:gd name="connsiteY13" fmla="*/ 2017058 h 2637117"/>
              <a:gd name="connsiteX14" fmla="*/ 2405530 w 4176059"/>
              <a:gd name="connsiteY14" fmla="*/ 2537011 h 2637117"/>
              <a:gd name="connsiteX15" fmla="*/ 2055906 w 4176059"/>
              <a:gd name="connsiteY15" fmla="*/ 2617694 h 2637117"/>
              <a:gd name="connsiteX16" fmla="*/ 1571812 w 4176059"/>
              <a:gd name="connsiteY16" fmla="*/ 2429435 h 2637117"/>
              <a:gd name="connsiteX17" fmla="*/ 1553883 w 4176059"/>
              <a:gd name="connsiteY17" fmla="*/ 1891552 h 2637117"/>
              <a:gd name="connsiteX18" fmla="*/ 1051859 w 4176059"/>
              <a:gd name="connsiteY18" fmla="*/ 1864658 h 2637117"/>
              <a:gd name="connsiteX19" fmla="*/ 585694 w 4176059"/>
              <a:gd name="connsiteY19" fmla="*/ 1990164 h 2637117"/>
              <a:gd name="connsiteX20" fmla="*/ 245036 w 4176059"/>
              <a:gd name="connsiteY20" fmla="*/ 1972235 h 2637117"/>
              <a:gd name="connsiteX21" fmla="*/ 74706 w 4176059"/>
              <a:gd name="connsiteY21" fmla="*/ 1792941 h 2637117"/>
              <a:gd name="connsiteX22" fmla="*/ 47812 w 4176059"/>
              <a:gd name="connsiteY22" fmla="*/ 1416423 h 2637117"/>
              <a:gd name="connsiteX23" fmla="*/ 361577 w 4176059"/>
              <a:gd name="connsiteY23" fmla="*/ 1272988 h 2637117"/>
              <a:gd name="connsiteX0" fmla="*/ 361577 w 4176059"/>
              <a:gd name="connsiteY0" fmla="*/ 1286435 h 2650564"/>
              <a:gd name="connsiteX1" fmla="*/ 1069789 w 4176059"/>
              <a:gd name="connsiteY1" fmla="*/ 1241611 h 2650564"/>
              <a:gd name="connsiteX2" fmla="*/ 1885577 w 4176059"/>
              <a:gd name="connsiteY2" fmla="*/ 1044388 h 2650564"/>
              <a:gd name="connsiteX3" fmla="*/ 2513106 w 4176059"/>
              <a:gd name="connsiteY3" fmla="*/ 864510 h 2650564"/>
              <a:gd name="connsiteX4" fmla="*/ 2735794 w 4176059"/>
              <a:gd name="connsiteY4" fmla="*/ 846581 h 2650564"/>
              <a:gd name="connsiteX5" fmla="*/ 3058243 w 4176059"/>
              <a:gd name="connsiteY5" fmla="*/ 667007 h 2650564"/>
              <a:gd name="connsiteX6" fmla="*/ 3326625 w 4176059"/>
              <a:gd name="connsiteY6" fmla="*/ 354105 h 2650564"/>
              <a:gd name="connsiteX7" fmla="*/ 3579906 w 4176059"/>
              <a:gd name="connsiteY7" fmla="*/ 31376 h 2650564"/>
              <a:gd name="connsiteX8" fmla="*/ 4090894 w 4176059"/>
              <a:gd name="connsiteY8" fmla="*/ 165847 h 2650564"/>
              <a:gd name="connsiteX9" fmla="*/ 4090894 w 4176059"/>
              <a:gd name="connsiteY9" fmla="*/ 623047 h 2650564"/>
              <a:gd name="connsiteX10" fmla="*/ 3893671 w 4176059"/>
              <a:gd name="connsiteY10" fmla="*/ 1169894 h 2650564"/>
              <a:gd name="connsiteX11" fmla="*/ 3158565 w 4176059"/>
              <a:gd name="connsiteY11" fmla="*/ 1465729 h 2650564"/>
              <a:gd name="connsiteX12" fmla="*/ 2665506 w 4176059"/>
              <a:gd name="connsiteY12" fmla="*/ 2030505 h 2650564"/>
              <a:gd name="connsiteX13" fmla="*/ 2405530 w 4176059"/>
              <a:gd name="connsiteY13" fmla="*/ 2550458 h 2650564"/>
              <a:gd name="connsiteX14" fmla="*/ 2055906 w 4176059"/>
              <a:gd name="connsiteY14" fmla="*/ 2631141 h 2650564"/>
              <a:gd name="connsiteX15" fmla="*/ 1571812 w 4176059"/>
              <a:gd name="connsiteY15" fmla="*/ 2442882 h 2650564"/>
              <a:gd name="connsiteX16" fmla="*/ 1553883 w 4176059"/>
              <a:gd name="connsiteY16" fmla="*/ 1904999 h 2650564"/>
              <a:gd name="connsiteX17" fmla="*/ 1051859 w 4176059"/>
              <a:gd name="connsiteY17" fmla="*/ 1878105 h 2650564"/>
              <a:gd name="connsiteX18" fmla="*/ 585694 w 4176059"/>
              <a:gd name="connsiteY18" fmla="*/ 2003611 h 2650564"/>
              <a:gd name="connsiteX19" fmla="*/ 245036 w 4176059"/>
              <a:gd name="connsiteY19" fmla="*/ 1985682 h 2650564"/>
              <a:gd name="connsiteX20" fmla="*/ 74706 w 4176059"/>
              <a:gd name="connsiteY20" fmla="*/ 1806388 h 2650564"/>
              <a:gd name="connsiteX21" fmla="*/ 47812 w 4176059"/>
              <a:gd name="connsiteY21" fmla="*/ 1429870 h 2650564"/>
              <a:gd name="connsiteX22" fmla="*/ 361577 w 4176059"/>
              <a:gd name="connsiteY22" fmla="*/ 1286435 h 2650564"/>
              <a:gd name="connsiteX0" fmla="*/ 361577 w 4128439"/>
              <a:gd name="connsiteY0" fmla="*/ 1171578 h 2535707"/>
              <a:gd name="connsiteX1" fmla="*/ 1069789 w 4128439"/>
              <a:gd name="connsiteY1" fmla="*/ 1126754 h 2535707"/>
              <a:gd name="connsiteX2" fmla="*/ 1885577 w 4128439"/>
              <a:gd name="connsiteY2" fmla="*/ 929531 h 2535707"/>
              <a:gd name="connsiteX3" fmla="*/ 2513106 w 4128439"/>
              <a:gd name="connsiteY3" fmla="*/ 749653 h 2535707"/>
              <a:gd name="connsiteX4" fmla="*/ 2735794 w 4128439"/>
              <a:gd name="connsiteY4" fmla="*/ 731724 h 2535707"/>
              <a:gd name="connsiteX5" fmla="*/ 3058243 w 4128439"/>
              <a:gd name="connsiteY5" fmla="*/ 552150 h 2535707"/>
              <a:gd name="connsiteX6" fmla="*/ 3326625 w 4128439"/>
              <a:gd name="connsiteY6" fmla="*/ 239248 h 2535707"/>
              <a:gd name="connsiteX7" fmla="*/ 3865626 w 4128439"/>
              <a:gd name="connsiteY7" fmla="*/ 202247 h 2535707"/>
              <a:gd name="connsiteX8" fmla="*/ 4090894 w 4128439"/>
              <a:gd name="connsiteY8" fmla="*/ 50990 h 2535707"/>
              <a:gd name="connsiteX9" fmla="*/ 4090894 w 4128439"/>
              <a:gd name="connsiteY9" fmla="*/ 508190 h 2535707"/>
              <a:gd name="connsiteX10" fmla="*/ 3893671 w 4128439"/>
              <a:gd name="connsiteY10" fmla="*/ 1055037 h 2535707"/>
              <a:gd name="connsiteX11" fmla="*/ 3158565 w 4128439"/>
              <a:gd name="connsiteY11" fmla="*/ 1350872 h 2535707"/>
              <a:gd name="connsiteX12" fmla="*/ 2665506 w 4128439"/>
              <a:gd name="connsiteY12" fmla="*/ 1915648 h 2535707"/>
              <a:gd name="connsiteX13" fmla="*/ 2405530 w 4128439"/>
              <a:gd name="connsiteY13" fmla="*/ 2435601 h 2535707"/>
              <a:gd name="connsiteX14" fmla="*/ 2055906 w 4128439"/>
              <a:gd name="connsiteY14" fmla="*/ 2516284 h 2535707"/>
              <a:gd name="connsiteX15" fmla="*/ 1571812 w 4128439"/>
              <a:gd name="connsiteY15" fmla="*/ 2328025 h 2535707"/>
              <a:gd name="connsiteX16" fmla="*/ 1553883 w 4128439"/>
              <a:gd name="connsiteY16" fmla="*/ 1790142 h 2535707"/>
              <a:gd name="connsiteX17" fmla="*/ 1051859 w 4128439"/>
              <a:gd name="connsiteY17" fmla="*/ 1763248 h 2535707"/>
              <a:gd name="connsiteX18" fmla="*/ 585694 w 4128439"/>
              <a:gd name="connsiteY18" fmla="*/ 1888754 h 2535707"/>
              <a:gd name="connsiteX19" fmla="*/ 245036 w 4128439"/>
              <a:gd name="connsiteY19" fmla="*/ 1870825 h 2535707"/>
              <a:gd name="connsiteX20" fmla="*/ 74706 w 4128439"/>
              <a:gd name="connsiteY20" fmla="*/ 1691531 h 2535707"/>
              <a:gd name="connsiteX21" fmla="*/ 47812 w 4128439"/>
              <a:gd name="connsiteY21" fmla="*/ 1315013 h 2535707"/>
              <a:gd name="connsiteX22" fmla="*/ 361577 w 4128439"/>
              <a:gd name="connsiteY22" fmla="*/ 1171578 h 2535707"/>
              <a:gd name="connsiteX0" fmla="*/ 361577 w 4095568"/>
              <a:gd name="connsiteY0" fmla="*/ 1014155 h 2378284"/>
              <a:gd name="connsiteX1" fmla="*/ 1069789 w 4095568"/>
              <a:gd name="connsiteY1" fmla="*/ 969331 h 2378284"/>
              <a:gd name="connsiteX2" fmla="*/ 1885577 w 4095568"/>
              <a:gd name="connsiteY2" fmla="*/ 772108 h 2378284"/>
              <a:gd name="connsiteX3" fmla="*/ 2513106 w 4095568"/>
              <a:gd name="connsiteY3" fmla="*/ 592230 h 2378284"/>
              <a:gd name="connsiteX4" fmla="*/ 2735794 w 4095568"/>
              <a:gd name="connsiteY4" fmla="*/ 574301 h 2378284"/>
              <a:gd name="connsiteX5" fmla="*/ 3058243 w 4095568"/>
              <a:gd name="connsiteY5" fmla="*/ 394727 h 2378284"/>
              <a:gd name="connsiteX6" fmla="*/ 3326625 w 4095568"/>
              <a:gd name="connsiteY6" fmla="*/ 81825 h 2378284"/>
              <a:gd name="connsiteX7" fmla="*/ 3865626 w 4095568"/>
              <a:gd name="connsiteY7" fmla="*/ 44824 h 2378284"/>
              <a:gd name="connsiteX8" fmla="*/ 4090894 w 4095568"/>
              <a:gd name="connsiteY8" fmla="*/ 350767 h 2378284"/>
              <a:gd name="connsiteX9" fmla="*/ 3893671 w 4095568"/>
              <a:gd name="connsiteY9" fmla="*/ 897614 h 2378284"/>
              <a:gd name="connsiteX10" fmla="*/ 3158565 w 4095568"/>
              <a:gd name="connsiteY10" fmla="*/ 1193449 h 2378284"/>
              <a:gd name="connsiteX11" fmla="*/ 2665506 w 4095568"/>
              <a:gd name="connsiteY11" fmla="*/ 1758225 h 2378284"/>
              <a:gd name="connsiteX12" fmla="*/ 2405530 w 4095568"/>
              <a:gd name="connsiteY12" fmla="*/ 2278178 h 2378284"/>
              <a:gd name="connsiteX13" fmla="*/ 2055906 w 4095568"/>
              <a:gd name="connsiteY13" fmla="*/ 2358861 h 2378284"/>
              <a:gd name="connsiteX14" fmla="*/ 1571812 w 4095568"/>
              <a:gd name="connsiteY14" fmla="*/ 2170602 h 2378284"/>
              <a:gd name="connsiteX15" fmla="*/ 1553883 w 4095568"/>
              <a:gd name="connsiteY15" fmla="*/ 1632719 h 2378284"/>
              <a:gd name="connsiteX16" fmla="*/ 1051859 w 4095568"/>
              <a:gd name="connsiteY16" fmla="*/ 1605825 h 2378284"/>
              <a:gd name="connsiteX17" fmla="*/ 585694 w 4095568"/>
              <a:gd name="connsiteY17" fmla="*/ 1731331 h 2378284"/>
              <a:gd name="connsiteX18" fmla="*/ 245036 w 4095568"/>
              <a:gd name="connsiteY18" fmla="*/ 1713402 h 2378284"/>
              <a:gd name="connsiteX19" fmla="*/ 74706 w 4095568"/>
              <a:gd name="connsiteY19" fmla="*/ 1534108 h 2378284"/>
              <a:gd name="connsiteX20" fmla="*/ 47812 w 4095568"/>
              <a:gd name="connsiteY20" fmla="*/ 1157590 h 2378284"/>
              <a:gd name="connsiteX21" fmla="*/ 361577 w 4095568"/>
              <a:gd name="connsiteY21" fmla="*/ 1014155 h 23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95568" h="2378284">
                <a:moveTo>
                  <a:pt x="361577" y="1014155"/>
                </a:moveTo>
                <a:cubicBezTo>
                  <a:pt x="531906" y="982779"/>
                  <a:pt x="815789" y="1009672"/>
                  <a:pt x="1069789" y="969331"/>
                </a:cubicBezTo>
                <a:cubicBezTo>
                  <a:pt x="1323789" y="928990"/>
                  <a:pt x="1645024" y="834958"/>
                  <a:pt x="1885577" y="772108"/>
                </a:cubicBezTo>
                <a:cubicBezTo>
                  <a:pt x="2126130" y="709258"/>
                  <a:pt x="2371403" y="625198"/>
                  <a:pt x="2513106" y="592230"/>
                </a:cubicBezTo>
                <a:cubicBezTo>
                  <a:pt x="2654809" y="559262"/>
                  <a:pt x="2644938" y="607218"/>
                  <a:pt x="2735794" y="574301"/>
                </a:cubicBezTo>
                <a:cubicBezTo>
                  <a:pt x="2826650" y="541384"/>
                  <a:pt x="2959771" y="476806"/>
                  <a:pt x="3058243" y="394727"/>
                </a:cubicBezTo>
                <a:cubicBezTo>
                  <a:pt x="3156715" y="312648"/>
                  <a:pt x="3192061" y="140142"/>
                  <a:pt x="3326625" y="81825"/>
                </a:cubicBezTo>
                <a:cubicBezTo>
                  <a:pt x="3461189" y="23508"/>
                  <a:pt x="3738248" y="0"/>
                  <a:pt x="3865626" y="44824"/>
                </a:cubicBezTo>
                <a:cubicBezTo>
                  <a:pt x="3993004" y="89648"/>
                  <a:pt x="4086220" y="208635"/>
                  <a:pt x="4090894" y="350767"/>
                </a:cubicBezTo>
                <a:cubicBezTo>
                  <a:pt x="4095568" y="492899"/>
                  <a:pt x="4049059" y="757167"/>
                  <a:pt x="3893671" y="897614"/>
                </a:cubicBezTo>
                <a:cubicBezTo>
                  <a:pt x="3738283" y="1038061"/>
                  <a:pt x="3363259" y="1050014"/>
                  <a:pt x="3158565" y="1193449"/>
                </a:cubicBezTo>
                <a:cubicBezTo>
                  <a:pt x="2953871" y="1336884"/>
                  <a:pt x="2791012" y="1577437"/>
                  <a:pt x="2665506" y="1758225"/>
                </a:cubicBezTo>
                <a:cubicBezTo>
                  <a:pt x="2540000" y="1939013"/>
                  <a:pt x="2507130" y="2178072"/>
                  <a:pt x="2405530" y="2278178"/>
                </a:cubicBezTo>
                <a:cubicBezTo>
                  <a:pt x="2303930" y="2378284"/>
                  <a:pt x="2194859" y="2376790"/>
                  <a:pt x="2055906" y="2358861"/>
                </a:cubicBezTo>
                <a:cubicBezTo>
                  <a:pt x="1916953" y="2340932"/>
                  <a:pt x="1655483" y="2291626"/>
                  <a:pt x="1571812" y="2170602"/>
                </a:cubicBezTo>
                <a:cubicBezTo>
                  <a:pt x="1488142" y="2049578"/>
                  <a:pt x="1640542" y="1726849"/>
                  <a:pt x="1553883" y="1632719"/>
                </a:cubicBezTo>
                <a:cubicBezTo>
                  <a:pt x="1467224" y="1538590"/>
                  <a:pt x="1213224" y="1589390"/>
                  <a:pt x="1051859" y="1605825"/>
                </a:cubicBezTo>
                <a:cubicBezTo>
                  <a:pt x="890494" y="1622260"/>
                  <a:pt x="720164" y="1713402"/>
                  <a:pt x="585694" y="1731331"/>
                </a:cubicBezTo>
                <a:cubicBezTo>
                  <a:pt x="451224" y="1749260"/>
                  <a:pt x="330201" y="1746273"/>
                  <a:pt x="245036" y="1713402"/>
                </a:cubicBezTo>
                <a:cubicBezTo>
                  <a:pt x="159871" y="1680532"/>
                  <a:pt x="107577" y="1626743"/>
                  <a:pt x="74706" y="1534108"/>
                </a:cubicBezTo>
                <a:cubicBezTo>
                  <a:pt x="41835" y="1441473"/>
                  <a:pt x="0" y="1245743"/>
                  <a:pt x="47812" y="1157590"/>
                </a:cubicBezTo>
                <a:cubicBezTo>
                  <a:pt x="95624" y="1069437"/>
                  <a:pt x="191248" y="1045531"/>
                  <a:pt x="361577" y="1014155"/>
                </a:cubicBezTo>
                <a:close/>
              </a:path>
            </a:pathLst>
          </a:custGeom>
          <a:noFill/>
          <a:ln w="38100">
            <a:solidFill>
              <a:srgbClr val="D98FD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en-US" sz="2400" dirty="0" smtClean="0"/>
              <a:t>In each iteration, pick the most cost-effective </a:t>
            </a:r>
            <a:r>
              <a:rPr lang="en-US" sz="2400" i="1" dirty="0" err="1" smtClean="0">
                <a:solidFill>
                  <a:srgbClr val="FFC000"/>
                </a:solidFill>
              </a:rPr>
              <a:t>treestar</a:t>
            </a:r>
            <a:endParaRPr lang="en-US" sz="2400" i="1" dirty="0" smtClean="0">
              <a:solidFill>
                <a:srgbClr val="FFC000"/>
              </a:solidFill>
            </a:endParaRPr>
          </a:p>
          <a:p>
            <a:pPr lvl="1">
              <a:buNone/>
            </a:pPr>
            <a:r>
              <a:rPr lang="en-US" sz="2400" dirty="0" smtClean="0">
                <a:solidFill>
                  <a:srgbClr val="FF1719"/>
                </a:solidFill>
              </a:rPr>
              <a:t>A </a:t>
            </a:r>
            <a:r>
              <a:rPr lang="en-US" sz="2400" dirty="0" err="1" smtClean="0">
                <a:solidFill>
                  <a:srgbClr val="FF1719"/>
                </a:solidFill>
              </a:rPr>
              <a:t>treestar</a:t>
            </a:r>
            <a:r>
              <a:rPr lang="en-US" sz="2400" dirty="0" smtClean="0">
                <a:solidFill>
                  <a:srgbClr val="FF1719"/>
                </a:solidFill>
              </a:rPr>
              <a:t> is a star in G</a:t>
            </a:r>
          </a:p>
          <a:p>
            <a:pPr>
              <a:buNone/>
            </a:pPr>
            <a:r>
              <a:rPr lang="en-US" sz="2400" dirty="0" smtClean="0"/>
              <a:t> </a:t>
            </a:r>
            <a:endParaRPr lang="zh-CN" alt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928662" y="335756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We can compute the most cost-effective </a:t>
            </a:r>
            <a:r>
              <a:rPr lang="en-US" altLang="zh-CN" dirty="0" err="1" smtClean="0"/>
              <a:t>treestar</a:t>
            </a:r>
            <a:r>
              <a:rPr lang="en-US" altLang="zh-CN" dirty="0" smtClean="0"/>
              <a:t> in Polynomial time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9044022" cy="4525963"/>
          </a:xfrm>
        </p:spPr>
        <p:txBody>
          <a:bodyPr/>
          <a:lstStyle/>
          <a:p>
            <a:r>
              <a:rPr lang="en-US" sz="2400" dirty="0" smtClean="0"/>
              <a:t>Synthetic dataset generated using a model learned from observed </a:t>
            </a:r>
            <a:r>
              <a:rPr lang="en-US" sz="2400" i="1" dirty="0" smtClean="0"/>
              <a:t>rainfall data in Northwest region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Pattem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et al., 2004]</a:t>
            </a:r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zh-CN" altLang="en-US" dirty="0"/>
          </a:p>
        </p:txBody>
      </p:sp>
      <p:pic>
        <p:nvPicPr>
          <p:cNvPr id="4" name="Picture 4" descr="img2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571744"/>
            <a:ext cx="4500594" cy="36433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0438" y="5401270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IND: Naïve solution;</a:t>
            </a:r>
          </a:p>
          <a:p>
            <a:r>
              <a:rPr lang="en-US" altLang="zh-CN" dirty="0" smtClean="0"/>
              <a:t>Cluster</a:t>
            </a:r>
            <a:r>
              <a:rPr lang="en-US" altLang="zh-CN" dirty="0" smtClean="0"/>
              <a:t>: </a:t>
            </a:r>
            <a:r>
              <a:rPr lang="en-US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[Chu et al. 2006] </a:t>
            </a:r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; </a:t>
            </a:r>
            <a:r>
              <a:rPr lang="en-US" altLang="zh-C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</a:t>
            </a:r>
          </a:p>
          <a:p>
            <a:r>
              <a:rPr lang="en-US" altLang="zh-CN" dirty="0" smtClean="0">
                <a:solidFill>
                  <a:schemeClr val="tx1">
                    <a:lumMod val="95000"/>
                  </a:schemeClr>
                </a:solidFill>
              </a:rPr>
              <a:t>NC: conditional information sent to BS  </a:t>
            </a:r>
            <a:endParaRPr lang="zh-CN" alt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8" name="Picture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5734" y="2786059"/>
            <a:ext cx="3464762" cy="734830"/>
          </a:xfrm>
          <a:prstGeom prst="rect">
            <a:avLst/>
          </a:prstGeom>
          <a:noFill/>
          <a:ln/>
          <a:effectLst/>
        </p:spPr>
      </p:pic>
      <p:sp>
        <p:nvSpPr>
          <p:cNvPr id="9" name="TextBox 8"/>
          <p:cNvSpPr txBox="1"/>
          <p:nvPr/>
        </p:nvSpPr>
        <p:spPr>
          <a:xfrm>
            <a:off x="500034" y="3571876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 smtClean="0"/>
              <a:t>dist(</a:t>
            </a:r>
            <a:r>
              <a:rPr lang="en-US" altLang="zh-CN" sz="1600" i="1" dirty="0" err="1" smtClean="0"/>
              <a:t>i,j</a:t>
            </a:r>
            <a:r>
              <a:rPr lang="en-US" altLang="zh-CN" sz="1600" i="1" dirty="0" smtClean="0"/>
              <a:t>): </a:t>
            </a:r>
            <a:r>
              <a:rPr lang="en-US" altLang="zh-CN" sz="1600" dirty="0" smtClean="0"/>
              <a:t>Euclidean </a:t>
            </a:r>
            <a:r>
              <a:rPr lang="en-US" altLang="zh-CN" sz="1600" b="1" dirty="0" smtClean="0"/>
              <a:t>distance</a:t>
            </a:r>
          </a:p>
          <a:p>
            <a:r>
              <a:rPr lang="en-US" altLang="zh-CN" sz="1600" i="1" dirty="0" smtClean="0"/>
              <a:t>c: </a:t>
            </a:r>
            <a:r>
              <a:rPr lang="en-US" altLang="zh-CN" sz="1600" dirty="0" smtClean="0"/>
              <a:t>parameter that controls correlation.</a:t>
            </a:r>
          </a:p>
          <a:p>
            <a:r>
              <a:rPr lang="en-US" altLang="zh-CN" sz="1600" dirty="0" smtClean="0"/>
              <a:t>    larger </a:t>
            </a:r>
            <a:r>
              <a:rPr lang="en-US" altLang="zh-CN" sz="1600" i="1" dirty="0" smtClean="0"/>
              <a:t>c ,</a:t>
            </a:r>
            <a:r>
              <a:rPr lang="en-US" altLang="zh-CN" sz="1600" dirty="0" smtClean="0"/>
              <a:t> stronger correlation</a:t>
            </a:r>
            <a:endParaRPr lang="zh-CN" alt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Future Directions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17681"/>
            <a:ext cx="8686800" cy="4525963"/>
          </a:xfrm>
        </p:spPr>
        <p:txBody>
          <a:bodyPr/>
          <a:lstStyle/>
          <a:p>
            <a:r>
              <a:rPr lang="en-US" altLang="zh-CN" sz="2800" dirty="0" smtClean="0"/>
              <a:t>Extension to higher order correlations</a:t>
            </a:r>
          </a:p>
          <a:p>
            <a:r>
              <a:rPr lang="en-US" altLang="zh-CN" sz="2800" dirty="0" smtClean="0"/>
              <a:t>Distributed </a:t>
            </a:r>
            <a:r>
              <a:rPr lang="en-US" altLang="zh-CN" sz="2800" dirty="0" smtClean="0"/>
              <a:t>algorithms</a:t>
            </a:r>
          </a:p>
          <a:p>
            <a:r>
              <a:rPr lang="en-US" altLang="zh-CN" sz="2800" smtClean="0"/>
              <a:t>Better</a:t>
            </a:r>
            <a:r>
              <a:rPr lang="en-US" altLang="zh-CN" sz="2800" smtClean="0"/>
              <a:t> approximations </a:t>
            </a:r>
            <a:r>
              <a:rPr lang="en-US" altLang="zh-CN" sz="2800" dirty="0" smtClean="0"/>
              <a:t>for </a:t>
            </a:r>
            <a:r>
              <a:rPr lang="en-US" altLang="zh-CN" sz="2800" i="1" dirty="0" smtClean="0"/>
              <a:t>unit disk graphs</a:t>
            </a:r>
            <a:r>
              <a:rPr lang="en-US" altLang="zh-CN" sz="2800" dirty="0" smtClean="0"/>
              <a:t> </a:t>
            </a:r>
          </a:p>
          <a:p>
            <a:r>
              <a:rPr lang="en-US" altLang="zh-CN" sz="2800" dirty="0" smtClean="0"/>
              <a:t>Dealing with failures (node or transmission failures)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Collection in WSN</a:t>
            </a:r>
            <a:endParaRPr lang="zh-CN" altLang="en-US" dirty="0"/>
          </a:p>
        </p:txBody>
      </p:sp>
      <p:sp>
        <p:nvSpPr>
          <p:cNvPr id="10" name="Oval 9"/>
          <p:cNvSpPr/>
          <p:nvPr/>
        </p:nvSpPr>
        <p:spPr>
          <a:xfrm>
            <a:off x="3929058" y="6000768"/>
            <a:ext cx="357190" cy="3571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13" name="Oval 12"/>
          <p:cNvSpPr/>
          <p:nvPr/>
        </p:nvSpPr>
        <p:spPr>
          <a:xfrm>
            <a:off x="5786446" y="3000372"/>
            <a:ext cx="357190" cy="3571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4" name="Oval 13"/>
          <p:cNvSpPr/>
          <p:nvPr/>
        </p:nvSpPr>
        <p:spPr>
          <a:xfrm>
            <a:off x="3929058" y="2643182"/>
            <a:ext cx="357190" cy="3571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5" name="Oval 14"/>
          <p:cNvSpPr/>
          <p:nvPr/>
        </p:nvSpPr>
        <p:spPr>
          <a:xfrm>
            <a:off x="5500694" y="4643446"/>
            <a:ext cx="357190" cy="3571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6" name="Oval 15"/>
          <p:cNvSpPr/>
          <p:nvPr/>
        </p:nvSpPr>
        <p:spPr>
          <a:xfrm>
            <a:off x="2071670" y="4572008"/>
            <a:ext cx="357190" cy="3571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cxnSp>
        <p:nvCxnSpPr>
          <p:cNvPr id="19" name="Straight Connector 18"/>
          <p:cNvCxnSpPr>
            <a:stCxn id="14" idx="6"/>
            <a:endCxn id="13" idx="2"/>
          </p:cNvCxnSpPr>
          <p:nvPr/>
        </p:nvCxnSpPr>
        <p:spPr>
          <a:xfrm>
            <a:off x="4286248" y="2821777"/>
            <a:ext cx="1500198" cy="357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072066" y="1357298"/>
            <a:ext cx="185738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Base Station</a:t>
            </a:r>
            <a:endParaRPr lang="zh-CN" altLang="en-US" dirty="0"/>
          </a:p>
        </p:txBody>
      </p:sp>
      <p:cxnSp>
        <p:nvCxnSpPr>
          <p:cNvPr id="23" name="Straight Connector 22"/>
          <p:cNvCxnSpPr>
            <a:stCxn id="15" idx="0"/>
            <a:endCxn id="13" idx="4"/>
          </p:cNvCxnSpPr>
          <p:nvPr/>
        </p:nvCxnSpPr>
        <p:spPr>
          <a:xfrm rot="5400000" flipH="1" flipV="1">
            <a:off x="5179223" y="3857628"/>
            <a:ext cx="1285884" cy="2857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5"/>
            <a:endCxn id="15" idx="1"/>
          </p:cNvCxnSpPr>
          <p:nvPr/>
        </p:nvCxnSpPr>
        <p:spPr>
          <a:xfrm rot="16200000" flipH="1">
            <a:off x="4019625" y="3162377"/>
            <a:ext cx="1747692" cy="13190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7"/>
            <a:endCxn id="15" idx="3"/>
          </p:cNvCxnSpPr>
          <p:nvPr/>
        </p:nvCxnSpPr>
        <p:spPr>
          <a:xfrm rot="5400000" flipH="1" flipV="1">
            <a:off x="4341096" y="4841170"/>
            <a:ext cx="1104750" cy="13190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6" idx="5"/>
            <a:endCxn id="10" idx="1"/>
          </p:cNvCxnSpPr>
          <p:nvPr/>
        </p:nvCxnSpPr>
        <p:spPr>
          <a:xfrm rot="16200000" flipH="1">
            <a:off x="2590865" y="4662575"/>
            <a:ext cx="1176188" cy="16048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3"/>
            <a:endCxn id="16" idx="7"/>
          </p:cNvCxnSpPr>
          <p:nvPr/>
        </p:nvCxnSpPr>
        <p:spPr>
          <a:xfrm rot="5400000">
            <a:off x="2340832" y="2983782"/>
            <a:ext cx="1676254" cy="16048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-571536" y="1857364"/>
            <a:ext cx="5786478" cy="557216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Oval 81"/>
          <p:cNvSpPr/>
          <p:nvPr/>
        </p:nvSpPr>
        <p:spPr>
          <a:xfrm>
            <a:off x="1214414" y="3286124"/>
            <a:ext cx="5786478" cy="557216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Oval 82"/>
          <p:cNvSpPr/>
          <p:nvPr/>
        </p:nvSpPr>
        <p:spPr>
          <a:xfrm>
            <a:off x="2714612" y="2009764"/>
            <a:ext cx="5786478" cy="557216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Oval 83"/>
          <p:cNvSpPr/>
          <p:nvPr/>
        </p:nvSpPr>
        <p:spPr>
          <a:xfrm>
            <a:off x="1214414" y="142852"/>
            <a:ext cx="5786478" cy="557216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Oval 84"/>
          <p:cNvSpPr/>
          <p:nvPr/>
        </p:nvSpPr>
        <p:spPr>
          <a:xfrm>
            <a:off x="3000364" y="357166"/>
            <a:ext cx="5786478" cy="557216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6" name="Straight Connector 85"/>
          <p:cNvCxnSpPr>
            <a:endCxn id="14" idx="7"/>
          </p:cNvCxnSpPr>
          <p:nvPr/>
        </p:nvCxnSpPr>
        <p:spPr>
          <a:xfrm rot="10800000" flipV="1">
            <a:off x="4233940" y="1857363"/>
            <a:ext cx="1623945" cy="8381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13" idx="0"/>
          </p:cNvCxnSpPr>
          <p:nvPr/>
        </p:nvCxnSpPr>
        <p:spPr>
          <a:xfrm rot="5400000">
            <a:off x="5482835" y="2339571"/>
            <a:ext cx="1143008" cy="1785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791200" y="762000"/>
            <a:ext cx="8191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Collection in WSN</a:t>
            </a:r>
            <a:endParaRPr lang="zh-CN" alt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285984" y="1285860"/>
            <a:ext cx="4714908" cy="4786346"/>
            <a:chOff x="2071670" y="1357298"/>
            <a:chExt cx="4857784" cy="5000660"/>
          </a:xfrm>
        </p:grpSpPr>
        <p:sp>
          <p:nvSpPr>
            <p:cNvPr id="10" name="Oval 9"/>
            <p:cNvSpPr/>
            <p:nvPr/>
          </p:nvSpPr>
          <p:spPr>
            <a:xfrm>
              <a:off x="3929058" y="6000768"/>
              <a:ext cx="357190" cy="3571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5</a:t>
              </a:r>
              <a:endParaRPr lang="zh-CN" alt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5786446" y="3000372"/>
              <a:ext cx="357190" cy="3571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2</a:t>
              </a:r>
              <a:endParaRPr lang="zh-CN" alt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929058" y="2643182"/>
              <a:ext cx="357190" cy="3571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500694" y="4643446"/>
              <a:ext cx="357190" cy="3571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4</a:t>
              </a:r>
              <a:endParaRPr lang="zh-CN" alt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071670" y="4572008"/>
              <a:ext cx="357190" cy="3571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3</a:t>
              </a:r>
              <a:endParaRPr lang="zh-CN" altLang="en-US" dirty="0"/>
            </a:p>
          </p:txBody>
        </p:sp>
        <p:cxnSp>
          <p:nvCxnSpPr>
            <p:cNvPr id="19" name="Straight Connector 18"/>
            <p:cNvCxnSpPr>
              <a:stCxn id="14" idx="6"/>
              <a:endCxn id="13" idx="2"/>
            </p:cNvCxnSpPr>
            <p:nvPr/>
          </p:nvCxnSpPr>
          <p:spPr>
            <a:xfrm>
              <a:off x="4286248" y="2821777"/>
              <a:ext cx="1500198" cy="35719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5072066" y="1357298"/>
              <a:ext cx="1857388" cy="500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Base Station</a:t>
              </a:r>
              <a:endParaRPr lang="zh-CN" altLang="en-US" dirty="0"/>
            </a:p>
          </p:txBody>
        </p:sp>
        <p:cxnSp>
          <p:nvCxnSpPr>
            <p:cNvPr id="23" name="Straight Connector 22"/>
            <p:cNvCxnSpPr>
              <a:stCxn id="15" idx="0"/>
              <a:endCxn id="13" idx="4"/>
            </p:cNvCxnSpPr>
            <p:nvPr/>
          </p:nvCxnSpPr>
          <p:spPr>
            <a:xfrm rot="5400000" flipH="1" flipV="1">
              <a:off x="5179223" y="3857628"/>
              <a:ext cx="1285884" cy="28575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4" idx="5"/>
              <a:endCxn id="15" idx="1"/>
            </p:cNvCxnSpPr>
            <p:nvPr/>
          </p:nvCxnSpPr>
          <p:spPr>
            <a:xfrm rot="16200000" flipH="1">
              <a:off x="4019625" y="3162377"/>
              <a:ext cx="1747692" cy="131906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0" idx="7"/>
              <a:endCxn id="15" idx="3"/>
            </p:cNvCxnSpPr>
            <p:nvPr/>
          </p:nvCxnSpPr>
          <p:spPr>
            <a:xfrm rot="5400000" flipH="1" flipV="1">
              <a:off x="4341096" y="4841170"/>
              <a:ext cx="1104750" cy="131906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6" idx="5"/>
              <a:endCxn id="10" idx="1"/>
            </p:cNvCxnSpPr>
            <p:nvPr/>
          </p:nvCxnSpPr>
          <p:spPr>
            <a:xfrm rot="16200000" flipH="1">
              <a:off x="2590865" y="4662575"/>
              <a:ext cx="1176188" cy="160481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4" idx="3"/>
              <a:endCxn id="16" idx="7"/>
            </p:cNvCxnSpPr>
            <p:nvPr/>
          </p:nvCxnSpPr>
          <p:spPr>
            <a:xfrm rot="5400000">
              <a:off x="2340832" y="2983782"/>
              <a:ext cx="1676254" cy="160481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endCxn id="14" idx="7"/>
            </p:cNvCxnSpPr>
            <p:nvPr/>
          </p:nvCxnSpPr>
          <p:spPr>
            <a:xfrm rot="10800000" flipV="1">
              <a:off x="4233940" y="1857363"/>
              <a:ext cx="1623945" cy="83812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13" idx="0"/>
            </p:cNvCxnSpPr>
            <p:nvPr/>
          </p:nvCxnSpPr>
          <p:spPr>
            <a:xfrm rot="5400000">
              <a:off x="5482835" y="2339571"/>
              <a:ext cx="1143008" cy="1785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00034" y="6215082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Goal:  Minimizing communication cost  (in bit-hops) </a:t>
            </a:r>
            <a:endParaRPr lang="zh-CN" alt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2330824" y="1873624"/>
            <a:ext cx="2895600" cy="2456329"/>
          </a:xfrm>
          <a:custGeom>
            <a:avLst/>
            <a:gdLst>
              <a:gd name="connsiteX0" fmla="*/ 0 w 2895600"/>
              <a:gd name="connsiteY0" fmla="*/ 2456329 h 2456329"/>
              <a:gd name="connsiteX1" fmla="*/ 1488141 w 2895600"/>
              <a:gd name="connsiteY1" fmla="*/ 887505 h 2456329"/>
              <a:gd name="connsiteX2" fmla="*/ 1819835 w 2895600"/>
              <a:gd name="connsiteY2" fmla="*/ 555811 h 2456329"/>
              <a:gd name="connsiteX3" fmla="*/ 2895600 w 2895600"/>
              <a:gd name="connsiteY3" fmla="*/ 0 h 2456329"/>
              <a:gd name="connsiteX0" fmla="*/ 0 w 2895600"/>
              <a:gd name="connsiteY0" fmla="*/ 2456329 h 2456329"/>
              <a:gd name="connsiteX1" fmla="*/ 1488141 w 2895600"/>
              <a:gd name="connsiteY1" fmla="*/ 887505 h 2456329"/>
              <a:gd name="connsiteX2" fmla="*/ 1819835 w 2895600"/>
              <a:gd name="connsiteY2" fmla="*/ 555811 h 2456329"/>
              <a:gd name="connsiteX3" fmla="*/ 2203887 w 2895600"/>
              <a:gd name="connsiteY3" fmla="*/ 332509 h 2456329"/>
              <a:gd name="connsiteX4" fmla="*/ 2895600 w 2895600"/>
              <a:gd name="connsiteY4" fmla="*/ 0 h 2456329"/>
              <a:gd name="connsiteX0" fmla="*/ 0 w 2895600"/>
              <a:gd name="connsiteY0" fmla="*/ 2456329 h 2456329"/>
              <a:gd name="connsiteX1" fmla="*/ 1488141 w 2895600"/>
              <a:gd name="connsiteY1" fmla="*/ 887505 h 2456329"/>
              <a:gd name="connsiteX2" fmla="*/ 1488141 w 2895600"/>
              <a:gd name="connsiteY2" fmla="*/ 887505 h 2456329"/>
              <a:gd name="connsiteX3" fmla="*/ 1819835 w 2895600"/>
              <a:gd name="connsiteY3" fmla="*/ 555811 h 2456329"/>
              <a:gd name="connsiteX4" fmla="*/ 2203887 w 2895600"/>
              <a:gd name="connsiteY4" fmla="*/ 332509 h 2456329"/>
              <a:gd name="connsiteX5" fmla="*/ 2895600 w 2895600"/>
              <a:gd name="connsiteY5" fmla="*/ 0 h 245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600" h="2456329">
                <a:moveTo>
                  <a:pt x="0" y="2456329"/>
                </a:moveTo>
                <a:lnTo>
                  <a:pt x="1488141" y="887505"/>
                </a:lnTo>
                <a:lnTo>
                  <a:pt x="1488141" y="887505"/>
                </a:lnTo>
                <a:cubicBezTo>
                  <a:pt x="1543423" y="832223"/>
                  <a:pt x="1700544" y="648310"/>
                  <a:pt x="1819835" y="555811"/>
                </a:cubicBezTo>
                <a:cubicBezTo>
                  <a:pt x="1879600" y="499035"/>
                  <a:pt x="2024593" y="425144"/>
                  <a:pt x="2203887" y="332509"/>
                </a:cubicBezTo>
                <a:lnTo>
                  <a:pt x="2895600" y="0"/>
                </a:ln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1500166" y="435769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 bits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071538" y="213097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Cost: 5 bits * 2 hops = 10</a:t>
            </a:r>
            <a:endParaRPr lang="zh-CN" altLang="en-US" dirty="0"/>
          </a:p>
        </p:txBody>
      </p:sp>
      <p:pic>
        <p:nvPicPr>
          <p:cNvPr id="29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791200" y="762000"/>
            <a:ext cx="8191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Collection in WSN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57200" y="5257800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v"/>
            </a:pPr>
            <a:r>
              <a:rPr lang="en-US" altLang="zh-CN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Optimal if all nodes are </a:t>
            </a:r>
            <a:r>
              <a:rPr lang="en-US" altLang="zh-CN" sz="2000" b="1" dirty="0" smtClean="0">
                <a:solidFill>
                  <a:srgbClr val="FF6699"/>
                </a:solidFill>
              </a:rPr>
              <a:t>INDEPENDENT</a:t>
            </a:r>
            <a:endParaRPr lang="zh-CN" altLang="en-US" sz="2000" b="1" dirty="0">
              <a:solidFill>
                <a:srgbClr val="FF669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910" y="1923871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Naïve Solution:</a:t>
            </a:r>
          </a:p>
          <a:p>
            <a:r>
              <a:rPr lang="en-US" altLang="zh-CN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Every node independently sends its information to BS </a:t>
            </a:r>
            <a:endParaRPr lang="zh-CN" alt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657692" y="1295400"/>
            <a:ext cx="4410108" cy="4929206"/>
            <a:chOff x="3500430" y="678621"/>
            <a:chExt cx="4714908" cy="5393585"/>
          </a:xfrm>
        </p:grpSpPr>
        <p:grpSp>
          <p:nvGrpSpPr>
            <p:cNvPr id="37" name="Group 36"/>
            <p:cNvGrpSpPr/>
            <p:nvPr/>
          </p:nvGrpSpPr>
          <p:grpSpPr>
            <a:xfrm>
              <a:off x="3500430" y="1285860"/>
              <a:ext cx="4714908" cy="4786346"/>
              <a:chOff x="2285984" y="1285860"/>
              <a:chExt cx="4714908" cy="4786346"/>
            </a:xfrm>
          </p:grpSpPr>
          <p:grpSp>
            <p:nvGrpSpPr>
              <p:cNvPr id="3" name="Group 21"/>
              <p:cNvGrpSpPr/>
              <p:nvPr/>
            </p:nvGrpSpPr>
            <p:grpSpPr>
              <a:xfrm>
                <a:off x="2285984" y="1285860"/>
                <a:ext cx="4714908" cy="4786346"/>
                <a:chOff x="2071670" y="1357298"/>
                <a:chExt cx="4857784" cy="500066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3929058" y="6000768"/>
                  <a:ext cx="357190" cy="35719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5</a:t>
                  </a:r>
                  <a:endParaRPr lang="zh-CN" altLang="en-US" dirty="0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5786446" y="3000372"/>
                  <a:ext cx="357190" cy="35719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2</a:t>
                  </a:r>
                  <a:endParaRPr lang="zh-CN" altLang="en-US" dirty="0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3929058" y="2643182"/>
                  <a:ext cx="357190" cy="35719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1</a:t>
                  </a:r>
                  <a:endParaRPr lang="zh-CN" altLang="en-US" dirty="0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500694" y="4643446"/>
                  <a:ext cx="357190" cy="35719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4</a:t>
                  </a:r>
                  <a:endParaRPr lang="zh-CN" altLang="en-US" dirty="0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2071670" y="4572008"/>
                  <a:ext cx="357190" cy="35719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3</a:t>
                  </a:r>
                  <a:endParaRPr lang="zh-CN" altLang="en-US" dirty="0"/>
                </a:p>
              </p:txBody>
            </p:sp>
            <p:cxnSp>
              <p:nvCxnSpPr>
                <p:cNvPr id="19" name="Straight Connector 18"/>
                <p:cNvCxnSpPr>
                  <a:stCxn id="14" idx="6"/>
                  <a:endCxn id="13" idx="2"/>
                </p:cNvCxnSpPr>
                <p:nvPr/>
              </p:nvCxnSpPr>
              <p:spPr>
                <a:xfrm>
                  <a:off x="4286248" y="2821777"/>
                  <a:ext cx="1500198" cy="35719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ounded Rectangle 19"/>
                <p:cNvSpPr/>
                <p:nvPr/>
              </p:nvSpPr>
              <p:spPr>
                <a:xfrm>
                  <a:off x="5072066" y="1357298"/>
                  <a:ext cx="1857388" cy="50006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Base Station</a:t>
                  </a:r>
                  <a:endParaRPr lang="zh-CN" altLang="en-US" dirty="0"/>
                </a:p>
              </p:txBody>
            </p:sp>
            <p:cxnSp>
              <p:nvCxnSpPr>
                <p:cNvPr id="23" name="Straight Connector 22"/>
                <p:cNvCxnSpPr>
                  <a:stCxn id="15" idx="0"/>
                  <a:endCxn id="13" idx="4"/>
                </p:cNvCxnSpPr>
                <p:nvPr/>
              </p:nvCxnSpPr>
              <p:spPr>
                <a:xfrm rot="5400000" flipH="1" flipV="1">
                  <a:off x="5179223" y="3857628"/>
                  <a:ext cx="1285884" cy="28575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>
                  <a:stCxn id="14" idx="5"/>
                  <a:endCxn id="15" idx="1"/>
                </p:cNvCxnSpPr>
                <p:nvPr/>
              </p:nvCxnSpPr>
              <p:spPr>
                <a:xfrm rot="16200000" flipH="1">
                  <a:off x="4019625" y="3162377"/>
                  <a:ext cx="1747692" cy="1319064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>
                  <a:stCxn id="10" idx="7"/>
                  <a:endCxn id="15" idx="3"/>
                </p:cNvCxnSpPr>
                <p:nvPr/>
              </p:nvCxnSpPr>
              <p:spPr>
                <a:xfrm rot="5400000" flipH="1" flipV="1">
                  <a:off x="4341096" y="4841170"/>
                  <a:ext cx="1104750" cy="1319064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16" idx="5"/>
                  <a:endCxn id="10" idx="1"/>
                </p:cNvCxnSpPr>
                <p:nvPr/>
              </p:nvCxnSpPr>
              <p:spPr>
                <a:xfrm rot="16200000" flipH="1">
                  <a:off x="2590865" y="4662575"/>
                  <a:ext cx="1176188" cy="1604816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>
                  <a:stCxn id="14" idx="3"/>
                  <a:endCxn id="16" idx="7"/>
                </p:cNvCxnSpPr>
                <p:nvPr/>
              </p:nvCxnSpPr>
              <p:spPr>
                <a:xfrm rot="5400000">
                  <a:off x="2340832" y="2983782"/>
                  <a:ext cx="1676254" cy="1604816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>
                  <a:endCxn id="14" idx="7"/>
                </p:cNvCxnSpPr>
                <p:nvPr/>
              </p:nvCxnSpPr>
              <p:spPr>
                <a:xfrm rot="10800000" flipV="1">
                  <a:off x="4233940" y="1857363"/>
                  <a:ext cx="1623945" cy="838127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>
                  <a:endCxn id="13" idx="0"/>
                </p:cNvCxnSpPr>
                <p:nvPr/>
              </p:nvCxnSpPr>
              <p:spPr>
                <a:xfrm rot="5400000">
                  <a:off x="5482835" y="2339571"/>
                  <a:ext cx="1143008" cy="178595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Freeform 20"/>
              <p:cNvSpPr/>
              <p:nvPr/>
            </p:nvSpPr>
            <p:spPr>
              <a:xfrm>
                <a:off x="2330824" y="1873624"/>
                <a:ext cx="2895600" cy="2456329"/>
              </a:xfrm>
              <a:custGeom>
                <a:avLst/>
                <a:gdLst>
                  <a:gd name="connsiteX0" fmla="*/ 0 w 2895600"/>
                  <a:gd name="connsiteY0" fmla="*/ 2456329 h 2456329"/>
                  <a:gd name="connsiteX1" fmla="*/ 1488141 w 2895600"/>
                  <a:gd name="connsiteY1" fmla="*/ 887505 h 2456329"/>
                  <a:gd name="connsiteX2" fmla="*/ 1819835 w 2895600"/>
                  <a:gd name="connsiteY2" fmla="*/ 555811 h 2456329"/>
                  <a:gd name="connsiteX3" fmla="*/ 2895600 w 2895600"/>
                  <a:gd name="connsiteY3" fmla="*/ 0 h 2456329"/>
                  <a:gd name="connsiteX0" fmla="*/ 0 w 2895600"/>
                  <a:gd name="connsiteY0" fmla="*/ 2456329 h 2456329"/>
                  <a:gd name="connsiteX1" fmla="*/ 1488141 w 2895600"/>
                  <a:gd name="connsiteY1" fmla="*/ 887505 h 2456329"/>
                  <a:gd name="connsiteX2" fmla="*/ 1819835 w 2895600"/>
                  <a:gd name="connsiteY2" fmla="*/ 555811 h 2456329"/>
                  <a:gd name="connsiteX3" fmla="*/ 2203887 w 2895600"/>
                  <a:gd name="connsiteY3" fmla="*/ 332509 h 2456329"/>
                  <a:gd name="connsiteX4" fmla="*/ 2895600 w 2895600"/>
                  <a:gd name="connsiteY4" fmla="*/ 0 h 2456329"/>
                  <a:gd name="connsiteX0" fmla="*/ 0 w 2895600"/>
                  <a:gd name="connsiteY0" fmla="*/ 2456329 h 2456329"/>
                  <a:gd name="connsiteX1" fmla="*/ 1488141 w 2895600"/>
                  <a:gd name="connsiteY1" fmla="*/ 887505 h 2456329"/>
                  <a:gd name="connsiteX2" fmla="*/ 1488141 w 2895600"/>
                  <a:gd name="connsiteY2" fmla="*/ 887505 h 2456329"/>
                  <a:gd name="connsiteX3" fmla="*/ 1819835 w 2895600"/>
                  <a:gd name="connsiteY3" fmla="*/ 555811 h 2456329"/>
                  <a:gd name="connsiteX4" fmla="*/ 2203887 w 2895600"/>
                  <a:gd name="connsiteY4" fmla="*/ 332509 h 2456329"/>
                  <a:gd name="connsiteX5" fmla="*/ 2895600 w 2895600"/>
                  <a:gd name="connsiteY5" fmla="*/ 0 h 245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5600" h="2456329">
                    <a:moveTo>
                      <a:pt x="0" y="2456329"/>
                    </a:moveTo>
                    <a:lnTo>
                      <a:pt x="1488141" y="887505"/>
                    </a:lnTo>
                    <a:lnTo>
                      <a:pt x="1488141" y="887505"/>
                    </a:lnTo>
                    <a:cubicBezTo>
                      <a:pt x="1543423" y="832223"/>
                      <a:pt x="1700544" y="648310"/>
                      <a:pt x="1819835" y="555811"/>
                    </a:cubicBezTo>
                    <a:cubicBezTo>
                      <a:pt x="1879600" y="499035"/>
                      <a:pt x="2024593" y="425144"/>
                      <a:pt x="2203887" y="332509"/>
                    </a:cubicBezTo>
                    <a:lnTo>
                      <a:pt x="2895600" y="0"/>
                    </a:lnTo>
                  </a:path>
                </a:pathLst>
              </a:custGeom>
              <a:ln>
                <a:tailEnd type="triangle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6248400" y="1837765"/>
                <a:ext cx="134471" cy="1030941"/>
              </a:xfrm>
              <a:custGeom>
                <a:avLst/>
                <a:gdLst>
                  <a:gd name="connsiteX0" fmla="*/ 0 w 134471"/>
                  <a:gd name="connsiteY0" fmla="*/ 1030941 h 1030941"/>
                  <a:gd name="connsiteX1" fmla="*/ 134471 w 134471"/>
                  <a:gd name="connsiteY1" fmla="*/ 0 h 103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471" h="1030941">
                    <a:moveTo>
                      <a:pt x="0" y="1030941"/>
                    </a:moveTo>
                    <a:lnTo>
                      <a:pt x="134471" y="0"/>
                    </a:lnTo>
                  </a:path>
                </a:pathLst>
              </a:custGeom>
              <a:ln>
                <a:tailEnd type="triangle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4147671" y="1927412"/>
                <a:ext cx="1849717" cy="3675529"/>
              </a:xfrm>
              <a:custGeom>
                <a:avLst/>
                <a:gdLst>
                  <a:gd name="connsiteX0" fmla="*/ 56776 w 1849717"/>
                  <a:gd name="connsiteY0" fmla="*/ 3675529 h 3675529"/>
                  <a:gd name="connsiteX1" fmla="*/ 298823 w 1849717"/>
                  <a:gd name="connsiteY1" fmla="*/ 2321859 h 3675529"/>
                  <a:gd name="connsiteX2" fmla="*/ 1849717 w 1849717"/>
                  <a:gd name="connsiteY2" fmla="*/ 0 h 367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9717" h="3675529">
                    <a:moveTo>
                      <a:pt x="56776" y="3675529"/>
                    </a:moveTo>
                    <a:cubicBezTo>
                      <a:pt x="28388" y="3304988"/>
                      <a:pt x="0" y="2934447"/>
                      <a:pt x="298823" y="2321859"/>
                    </a:cubicBezTo>
                    <a:cubicBezTo>
                      <a:pt x="597647" y="1709271"/>
                      <a:pt x="1849717" y="0"/>
                      <a:pt x="1849717" y="0"/>
                    </a:cubicBezTo>
                  </a:path>
                </a:pathLst>
              </a:custGeom>
              <a:ln>
                <a:tailEnd type="triangle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6015318" y="1918447"/>
                <a:ext cx="691776" cy="2537012"/>
              </a:xfrm>
              <a:custGeom>
                <a:avLst/>
                <a:gdLst>
                  <a:gd name="connsiteX0" fmla="*/ 0 w 691776"/>
                  <a:gd name="connsiteY0" fmla="*/ 2537012 h 2537012"/>
                  <a:gd name="connsiteX1" fmla="*/ 591670 w 691776"/>
                  <a:gd name="connsiteY1" fmla="*/ 1308847 h 2537012"/>
                  <a:gd name="connsiteX2" fmla="*/ 600635 w 691776"/>
                  <a:gd name="connsiteY2" fmla="*/ 0 h 253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1776" h="2537012">
                    <a:moveTo>
                      <a:pt x="0" y="2537012"/>
                    </a:moveTo>
                    <a:cubicBezTo>
                      <a:pt x="245782" y="2134347"/>
                      <a:pt x="491564" y="1731682"/>
                      <a:pt x="591670" y="1308847"/>
                    </a:cubicBezTo>
                    <a:cubicBezTo>
                      <a:pt x="691776" y="886012"/>
                      <a:pt x="646205" y="443006"/>
                      <a:pt x="600635" y="0"/>
                    </a:cubicBezTo>
                  </a:path>
                </a:pathLst>
              </a:custGeom>
              <a:ln>
                <a:tailEnd type="triangle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4545106" y="1945341"/>
                <a:ext cx="1281953" cy="663388"/>
              </a:xfrm>
              <a:custGeom>
                <a:avLst/>
                <a:gdLst>
                  <a:gd name="connsiteX0" fmla="*/ 0 w 1281953"/>
                  <a:gd name="connsiteY0" fmla="*/ 663388 h 663388"/>
                  <a:gd name="connsiteX1" fmla="*/ 636494 w 1281953"/>
                  <a:gd name="connsiteY1" fmla="*/ 466165 h 663388"/>
                  <a:gd name="connsiteX2" fmla="*/ 1281953 w 1281953"/>
                  <a:gd name="connsiteY2" fmla="*/ 0 h 663388"/>
                  <a:gd name="connsiteX3" fmla="*/ 1281953 w 1281953"/>
                  <a:gd name="connsiteY3" fmla="*/ 0 h 66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1953" h="663388">
                    <a:moveTo>
                      <a:pt x="0" y="663388"/>
                    </a:moveTo>
                    <a:cubicBezTo>
                      <a:pt x="211417" y="620059"/>
                      <a:pt x="422835" y="576730"/>
                      <a:pt x="636494" y="466165"/>
                    </a:cubicBezTo>
                    <a:cubicBezTo>
                      <a:pt x="850153" y="355600"/>
                      <a:pt x="1281953" y="0"/>
                      <a:pt x="1281953" y="0"/>
                    </a:cubicBezTo>
                    <a:lnTo>
                      <a:pt x="1281953" y="0"/>
                    </a:lnTo>
                  </a:path>
                </a:pathLst>
              </a:custGeom>
              <a:ln>
                <a:tailEnd type="triangle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2" name="Picture 18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010400" y="678621"/>
              <a:ext cx="819150" cy="77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Picture 3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81062" y="3452808"/>
            <a:ext cx="3643338" cy="357192"/>
          </a:xfrm>
          <a:prstGeom prst="rect">
            <a:avLst/>
          </a:prstGeom>
          <a:noFill/>
          <a:ln/>
          <a:effectLst/>
        </p:spPr>
      </p:pic>
      <p:sp>
        <p:nvSpPr>
          <p:cNvPr id="40" name="TextBox 39"/>
          <p:cNvSpPr txBox="1"/>
          <p:nvPr/>
        </p:nvSpPr>
        <p:spPr>
          <a:xfrm>
            <a:off x="457200" y="5772090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v"/>
            </a:pPr>
            <a:r>
              <a:rPr lang="en-US" altLang="zh-CN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</a:t>
            </a:r>
            <a:r>
              <a:rPr lang="en-US" altLang="zh-CN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</a:t>
            </a:r>
            <a:r>
              <a:rPr lang="en-US" altLang="zh-CN" sz="2000" b="1" dirty="0" smtClean="0">
                <a:solidFill>
                  <a:srgbClr val="FF6699"/>
                </a:solidFill>
              </a:rPr>
              <a:t>STRONG CORRELATION</a:t>
            </a:r>
            <a:r>
              <a:rPr lang="en-US" altLang="zh-CN" sz="2000" b="1" dirty="0" smtClean="0">
                <a:solidFill>
                  <a:srgbClr val="FF9999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is present ? </a:t>
            </a:r>
            <a:endParaRPr lang="zh-CN" alt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500034" y="4071942"/>
            <a:ext cx="4143404" cy="500066"/>
          </a:xfrm>
          <a:prstGeom prst="round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CCCCFF"/>
                </a:solidFill>
              </a:rPr>
              <a:t>Entropy: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5" name="Picture 4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61769" y="4214818"/>
            <a:ext cx="3038793" cy="28046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Sensor networks exhibit very </a:t>
            </a:r>
            <a:r>
              <a:rPr lang="en-US" sz="2400" b="1" dirty="0" smtClean="0">
                <a:solidFill>
                  <a:srgbClr val="FF7C80"/>
                </a:solidFill>
              </a:rPr>
              <a:t>strong correlations</a:t>
            </a:r>
          </a:p>
          <a:p>
            <a:pPr lvl="1"/>
            <a:r>
              <a:rPr lang="en-US" sz="2000" i="1" u="sng" dirty="0" smtClean="0"/>
              <a:t>Spatial</a:t>
            </a:r>
            <a:r>
              <a:rPr lang="en-US" sz="2000" i="1" dirty="0" smtClean="0"/>
              <a:t>: </a:t>
            </a:r>
            <a:r>
              <a:rPr lang="en-US" sz="2000" dirty="0" smtClean="0"/>
              <a:t>Knowing </a:t>
            </a:r>
            <a:r>
              <a:rPr lang="en-US" sz="2000" i="1" dirty="0" smtClean="0"/>
              <a:t>X1</a:t>
            </a:r>
            <a:r>
              <a:rPr lang="en-US" sz="2000" dirty="0" smtClean="0"/>
              <a:t> gives us information about </a:t>
            </a:r>
            <a:r>
              <a:rPr lang="en-US" sz="2000" i="1" dirty="0" smtClean="0"/>
              <a:t>X2</a:t>
            </a:r>
          </a:p>
          <a:p>
            <a:pPr lvl="2"/>
            <a:r>
              <a:rPr lang="en-US" sz="1800" dirty="0" smtClean="0"/>
              <a:t>Especially true for geographically co-located sensors</a:t>
            </a:r>
          </a:p>
          <a:p>
            <a:pPr lvl="1"/>
            <a:r>
              <a:rPr lang="en-US" sz="2000" i="1" u="sng" dirty="0" smtClean="0"/>
              <a:t>Temporal</a:t>
            </a:r>
            <a:r>
              <a:rPr lang="en-US" sz="2000" i="1" dirty="0" smtClean="0"/>
              <a:t>: </a:t>
            </a:r>
            <a:r>
              <a:rPr lang="en-US" sz="2000" dirty="0" smtClean="0"/>
              <a:t>Knowing </a:t>
            </a:r>
            <a:r>
              <a:rPr lang="en-US" sz="2000" i="1" dirty="0" smtClean="0"/>
              <a:t>X1</a:t>
            </a:r>
            <a:r>
              <a:rPr lang="en-US" sz="2000" dirty="0" smtClean="0"/>
              <a:t> gives us information about future value of </a:t>
            </a:r>
            <a:r>
              <a:rPr lang="en-US" sz="2000" i="1" dirty="0" smtClean="0"/>
              <a:t>X1</a:t>
            </a:r>
            <a:endParaRPr lang="en-US" sz="2000" dirty="0" smtClean="0"/>
          </a:p>
          <a:p>
            <a:endParaRPr lang="zh-CN" alt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15900" y="3352800"/>
            <a:ext cx="8639175" cy="3078163"/>
            <a:chOff x="1172" y="760"/>
            <a:chExt cx="3130" cy="1243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3"/>
                <a:srcRect/>
                <a:stretch>
                  <a:fillRect/>
                </a:stretch>
              </p:blipFill>
            </mc:Choice>
    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04" y="789"/>
              <a:ext cx="3098" cy="11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72" y="760"/>
              <a:ext cx="3108" cy="12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24200" y="6400800"/>
            <a:ext cx="214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Intel lab data, 2004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Naïve is not optimal any more.</a:t>
            </a:r>
          </a:p>
          <a:p>
            <a:r>
              <a:rPr lang="en-US" altLang="zh-CN" sz="2800" b="1" dirty="0" smtClean="0">
                <a:solidFill>
                  <a:srgbClr val="FFC000"/>
                </a:solidFill>
              </a:rPr>
              <a:t>Distributed Source Coding (DSC) Theorem </a:t>
            </a:r>
            <a:r>
              <a:rPr lang="en-US" altLang="zh-C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[</a:t>
            </a:r>
            <a:r>
              <a:rPr lang="en-US" altLang="zh-C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Slepian</a:t>
            </a:r>
            <a:r>
              <a:rPr lang="en-US" altLang="zh-C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&amp; Wolf ’73]</a:t>
            </a:r>
            <a:endParaRPr lang="en-US" altLang="zh-CN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400" dirty="0" smtClean="0"/>
              <a:t>Two isolated sources can compress data as efficiently as though they are communicating with each other. </a:t>
            </a:r>
          </a:p>
          <a:p>
            <a:pPr lvl="1"/>
            <a:r>
              <a:rPr lang="en-US" sz="2400" dirty="0" smtClean="0"/>
              <a:t>Can be extended to more than </a:t>
            </a:r>
          </a:p>
          <a:p>
            <a:pPr lvl="1">
              <a:buNone/>
            </a:pPr>
            <a:r>
              <a:rPr lang="en-US" sz="2400" dirty="0" smtClean="0"/>
              <a:t>    two sources. </a:t>
            </a:r>
            <a:r>
              <a:rPr lang="en-US" altLang="zh-CN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[Cover ’75]</a:t>
            </a:r>
            <a:endParaRPr lang="zh-CN" alt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7772400" y="5738810"/>
            <a:ext cx="357190" cy="3571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6" name="Oval 5"/>
          <p:cNvSpPr/>
          <p:nvPr/>
        </p:nvSpPr>
        <p:spPr>
          <a:xfrm>
            <a:off x="6019800" y="5738810"/>
            <a:ext cx="357190" cy="3571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172200" y="4038600"/>
            <a:ext cx="185738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Base Station</a:t>
            </a:r>
            <a:endParaRPr lang="zh-CN" altLang="en-US" dirty="0"/>
          </a:p>
        </p:txBody>
      </p:sp>
      <p:cxnSp>
        <p:nvCxnSpPr>
          <p:cNvPr id="13" name="Straight Connector 12"/>
          <p:cNvCxnSpPr>
            <a:endCxn id="5" idx="0"/>
          </p:cNvCxnSpPr>
          <p:nvPr/>
        </p:nvCxnSpPr>
        <p:spPr>
          <a:xfrm rot="16200000" flipH="1">
            <a:off x="7113989" y="4901804"/>
            <a:ext cx="1166808" cy="507203"/>
          </a:xfrm>
          <a:prstGeom prst="line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5000" y="6260068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Book"/>
              </a:rPr>
              <a:t>H(X</a:t>
            </a:r>
            <a:r>
              <a:rPr lang="en-US" baseline="-25000" dirty="0" smtClean="0">
                <a:latin typeface="Arial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67600" y="62484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Book"/>
              </a:rPr>
              <a:t>H(X</a:t>
            </a:r>
            <a:r>
              <a:rPr lang="en-US" baseline="-25000" dirty="0" smtClean="0">
                <a:latin typeface="Arial"/>
              </a:rPr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08777" y="48768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Franklin Gothic Book"/>
              </a:rPr>
              <a:t>H(X</a:t>
            </a:r>
            <a:r>
              <a:rPr lang="en-US" baseline="-25000" smtClean="0">
                <a:latin typeface="Arial"/>
              </a:rPr>
              <a:t>1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72400" y="4876800"/>
            <a:ext cx="100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Book"/>
              </a:rPr>
              <a:t>H(X</a:t>
            </a:r>
            <a:r>
              <a:rPr lang="en-US" baseline="-25000" dirty="0" smtClean="0">
                <a:latin typeface="Franklin Gothic Book"/>
              </a:rPr>
              <a:t>2</a:t>
            </a:r>
            <a:r>
              <a:rPr lang="en-US" dirty="0" smtClean="0">
                <a:latin typeface="Franklin Gothic Book"/>
              </a:rPr>
              <a:t>|X</a:t>
            </a:r>
            <a:r>
              <a:rPr lang="en-US" baseline="-25000" dirty="0" smtClean="0">
                <a:latin typeface="Arial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6" idx="0"/>
          </p:cNvCxnSpPr>
          <p:nvPr/>
        </p:nvCxnSpPr>
        <p:spPr>
          <a:xfrm rot="5400000" flipH="1" flipV="1">
            <a:off x="5906692" y="4863703"/>
            <a:ext cx="1166810" cy="5834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5" idx="2"/>
          </p:cNvCxnSpPr>
          <p:nvPr/>
        </p:nvCxnSpPr>
        <p:spPr>
          <a:xfrm>
            <a:off x="6376990" y="5917405"/>
            <a:ext cx="139541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Multiply 26"/>
          <p:cNvSpPr/>
          <p:nvPr/>
        </p:nvSpPr>
        <p:spPr>
          <a:xfrm>
            <a:off x="6781800" y="5638800"/>
            <a:ext cx="609600" cy="6096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525963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Distributed Source Coding (DSC)</a:t>
            </a:r>
            <a:endParaRPr lang="en-US" altLang="zh-CN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spcBef>
                <a:spcPct val="50000"/>
              </a:spcBef>
            </a:pPr>
            <a:r>
              <a:rPr lang="en-US" dirty="0" smtClean="0"/>
              <a:t>Need to know joint dist. of all nodes (exp. space)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Data cannot deviate from the modeled correlations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Hence, we (1) require </a:t>
            </a:r>
            <a:r>
              <a:rPr lang="en-US" sz="2400" b="1" dirty="0" smtClean="0">
                <a:solidFill>
                  <a:srgbClr val="FF7C80"/>
                </a:solidFill>
              </a:rPr>
              <a:t>explicit communication</a:t>
            </a:r>
            <a:r>
              <a:rPr lang="en-US" sz="2400" dirty="0" smtClean="0">
                <a:solidFill>
                  <a:srgbClr val="FF7C80"/>
                </a:solidFill>
              </a:rPr>
              <a:t>,</a:t>
            </a:r>
          </a:p>
          <a:p>
            <a:pPr>
              <a:buNone/>
            </a:pPr>
            <a:r>
              <a:rPr lang="en-US" altLang="zh-CN" sz="2400" dirty="0" smtClean="0">
                <a:solidFill>
                  <a:srgbClr val="FF1719"/>
                </a:solidFill>
              </a:rPr>
              <a:t>    </a:t>
            </a:r>
            <a:r>
              <a:rPr lang="en-US" altLang="zh-CN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(2) </a:t>
            </a:r>
            <a:r>
              <a:rPr lang="en-US" altLang="zh-CN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utilize only </a:t>
            </a:r>
            <a:r>
              <a:rPr lang="en-US" altLang="zh-CN" sz="2400" b="1" dirty="0" err="1" smtClean="0">
                <a:solidFill>
                  <a:srgbClr val="FF7C80"/>
                </a:solidFill>
              </a:rPr>
              <a:t>pairwise</a:t>
            </a:r>
            <a:r>
              <a:rPr lang="en-US" altLang="zh-CN" sz="2400" b="1" dirty="0" smtClean="0">
                <a:solidFill>
                  <a:srgbClr val="FF7C80"/>
                </a:solidFill>
              </a:rPr>
              <a:t> </a:t>
            </a:r>
            <a:r>
              <a:rPr lang="en-US" altLang="zh-CN" sz="2400" b="1" dirty="0" smtClean="0">
                <a:solidFill>
                  <a:srgbClr val="FF7C80"/>
                </a:solidFill>
              </a:rPr>
              <a:t>correlations</a:t>
            </a:r>
          </a:p>
          <a:p>
            <a:pPr>
              <a:buNone/>
            </a:pP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altLang="zh-CN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less space to store</a:t>
            </a:r>
          </a:p>
          <a:p>
            <a:pPr>
              <a:buNone/>
            </a:pPr>
            <a:r>
              <a:rPr lang="en-US" altLang="zh-CN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- much easier to learn</a:t>
            </a:r>
            <a:endParaRPr lang="zh-CN" altLang="en-US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772400" y="5738810"/>
            <a:ext cx="357190" cy="3571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6" name="Oval 5"/>
          <p:cNvSpPr/>
          <p:nvPr/>
        </p:nvSpPr>
        <p:spPr>
          <a:xfrm>
            <a:off x="6019800" y="5738810"/>
            <a:ext cx="357190" cy="3571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172200" y="4038600"/>
            <a:ext cx="185738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Base Station</a:t>
            </a:r>
            <a:endParaRPr lang="zh-CN" altLang="en-US" dirty="0"/>
          </a:p>
        </p:txBody>
      </p:sp>
      <p:cxnSp>
        <p:nvCxnSpPr>
          <p:cNvPr id="13" name="Straight Connector 12"/>
          <p:cNvCxnSpPr>
            <a:endCxn id="5" idx="0"/>
          </p:cNvCxnSpPr>
          <p:nvPr/>
        </p:nvCxnSpPr>
        <p:spPr>
          <a:xfrm rot="16200000" flipH="1">
            <a:off x="7113989" y="4901804"/>
            <a:ext cx="1166808" cy="507203"/>
          </a:xfrm>
          <a:prstGeom prst="line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5000" y="6260068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Franklin Gothic Book"/>
              </a:rPr>
              <a:t>H(X</a:t>
            </a:r>
            <a:r>
              <a:rPr lang="en-US" baseline="-25000" smtClean="0">
                <a:latin typeface="Arial"/>
              </a:rPr>
              <a:t>1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67600" y="62484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Franklin Gothic Book"/>
              </a:rPr>
              <a:t>H(X</a:t>
            </a:r>
            <a:r>
              <a:rPr lang="en-US" baseline="-25000" smtClean="0">
                <a:latin typeface="Arial"/>
              </a:rPr>
              <a:t>2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08777" y="48768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Book"/>
              </a:rPr>
              <a:t>H(X</a:t>
            </a:r>
            <a:r>
              <a:rPr lang="en-US" baseline="-25000" dirty="0" smtClean="0">
                <a:latin typeface="Arial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72400" y="4876800"/>
            <a:ext cx="101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Book"/>
              </a:rPr>
              <a:t>H(X</a:t>
            </a:r>
            <a:r>
              <a:rPr lang="en-US" baseline="-25000" dirty="0" smtClean="0">
                <a:latin typeface="Franklin Gothic Book"/>
              </a:rPr>
              <a:t>2</a:t>
            </a:r>
            <a:r>
              <a:rPr lang="en-US" dirty="0" smtClean="0">
                <a:latin typeface="Franklin Gothic Book"/>
              </a:rPr>
              <a:t>|X</a:t>
            </a:r>
            <a:r>
              <a:rPr lang="en-US" baseline="-25000" dirty="0" smtClean="0">
                <a:latin typeface="Franklin Gothic Book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6" idx="0"/>
          </p:cNvCxnSpPr>
          <p:nvPr/>
        </p:nvCxnSpPr>
        <p:spPr>
          <a:xfrm rot="5400000" flipH="1" flipV="1">
            <a:off x="5906692" y="4863703"/>
            <a:ext cx="1166810" cy="5834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5" idx="2"/>
          </p:cNvCxnSpPr>
          <p:nvPr/>
        </p:nvCxnSpPr>
        <p:spPr>
          <a:xfrm>
            <a:off x="6376990" y="5917405"/>
            <a:ext cx="139541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15140" y="556260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1719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4400" dirty="0">
              <a:solidFill>
                <a:srgbClr val="FF1719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857224" y="4929198"/>
            <a:ext cx="428628" cy="4286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357290" y="490604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1719"/>
                </a:solidFill>
              </a:rPr>
              <a:t>Compression Trees</a:t>
            </a:r>
            <a:endParaRPr lang="zh-CN" altLang="en-US" sz="2800" b="1" dirty="0">
              <a:solidFill>
                <a:srgbClr val="FF171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DSC Lower Bound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2910" y="1514291"/>
            <a:ext cx="8196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DSC Theorem can be used to derive a lower bound:</a:t>
            </a:r>
            <a:endParaRPr lang="zh-CN" alt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2910" y="2000240"/>
            <a:ext cx="3881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Given: </a:t>
            </a:r>
            <a:r>
              <a:rPr lang="en-US" altLang="zh-CN" sz="2000" dirty="0" smtClean="0">
                <a:latin typeface="Franklin Gothic Book"/>
              </a:rPr>
              <a:t>X</a:t>
            </a:r>
            <a:r>
              <a:rPr lang="en-US" altLang="zh-CN" sz="2000" baseline="-25000" dirty="0" smtClean="0">
                <a:latin typeface="Arial"/>
              </a:rPr>
              <a:t>i</a:t>
            </a:r>
            <a:r>
              <a:rPr lang="en-US" altLang="zh-CN" sz="2000" dirty="0" smtClean="0"/>
              <a:t> is closer to BS than </a:t>
            </a:r>
            <a:r>
              <a:rPr lang="en-US" altLang="zh-CN" sz="2000" dirty="0" smtClean="0">
                <a:latin typeface="Franklin Gothic Book"/>
              </a:rPr>
              <a:t>X</a:t>
            </a:r>
            <a:r>
              <a:rPr lang="en-US" altLang="zh-CN" sz="2000" baseline="-25000" dirty="0" smtClean="0">
                <a:latin typeface="Arial"/>
              </a:rPr>
              <a:t>i+1</a:t>
            </a:r>
            <a:endParaRPr lang="zh-CN" altLang="en-US" sz="2000" baseline="-25000" dirty="0">
              <a:latin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2910" y="5143512"/>
            <a:ext cx="4714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Assume </a:t>
            </a:r>
            <a:r>
              <a:rPr lang="en-US" altLang="zh-CN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Book"/>
              </a:rPr>
              <a:t>H(X</a:t>
            </a:r>
            <a:r>
              <a:rPr lang="en-US" altLang="zh-CN" sz="2000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</a:rPr>
              <a:t>i</a:t>
            </a:r>
            <a:r>
              <a:rPr lang="en-US" altLang="zh-C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)=h, </a:t>
            </a:r>
            <a:r>
              <a:rPr lang="en-US" altLang="zh-CN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Book"/>
              </a:rPr>
              <a:t>H(</a:t>
            </a:r>
            <a:r>
              <a:rPr lang="en-US" altLang="zh-CN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Book"/>
              </a:rPr>
              <a:t>Xi|X</a:t>
            </a:r>
            <a:r>
              <a:rPr lang="en-US" altLang="zh-CN" sz="2000" baseline="-25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</a:rPr>
              <a:t>j</a:t>
            </a:r>
            <a:r>
              <a:rPr lang="en-US" altLang="zh-C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)=</a:t>
            </a:r>
            <a:r>
              <a:rPr lang="el-GR" altLang="zh-C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ε</a:t>
            </a:r>
            <a:r>
              <a:rPr lang="en-US" altLang="zh-C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</a:t>
            </a:r>
            <a:r>
              <a:rPr lang="en-US" altLang="zh-C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zh-CN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en-US" altLang="zh-C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0)</a:t>
            </a:r>
          </a:p>
          <a:p>
            <a:r>
              <a:rPr lang="en-US" altLang="zh-C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Naïve: 9h</a:t>
            </a:r>
          </a:p>
          <a:p>
            <a:r>
              <a:rPr lang="en-US" altLang="zh-C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DSC:</a:t>
            </a:r>
            <a:r>
              <a:rPr lang="en-US" altLang="zh-C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en-US" altLang="zh-C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</a:t>
            </a:r>
            <a:endParaRPr lang="zh-CN" alt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" name="Picture 29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00100" y="4214857"/>
            <a:ext cx="4143404" cy="285713"/>
          </a:xfrm>
          <a:prstGeom prst="rect">
            <a:avLst/>
          </a:prstGeom>
          <a:noFill/>
          <a:ln/>
          <a:effectLst/>
        </p:spPr>
      </p:pic>
      <p:grpSp>
        <p:nvGrpSpPr>
          <p:cNvPr id="55" name="Group 54"/>
          <p:cNvGrpSpPr/>
          <p:nvPr/>
        </p:nvGrpSpPr>
        <p:grpSpPr>
          <a:xfrm>
            <a:off x="4657689" y="1905000"/>
            <a:ext cx="4410103" cy="4876803"/>
            <a:chOff x="3500427" y="735964"/>
            <a:chExt cx="4714903" cy="5336245"/>
          </a:xfrm>
        </p:grpSpPr>
        <p:grpSp>
          <p:nvGrpSpPr>
            <p:cNvPr id="60" name="Group 36"/>
            <p:cNvGrpSpPr/>
            <p:nvPr/>
          </p:nvGrpSpPr>
          <p:grpSpPr>
            <a:xfrm>
              <a:off x="3500427" y="1285861"/>
              <a:ext cx="4714903" cy="4786348"/>
              <a:chOff x="2285981" y="1285861"/>
              <a:chExt cx="4714903" cy="4786348"/>
            </a:xfrm>
          </p:grpSpPr>
          <p:grpSp>
            <p:nvGrpSpPr>
              <p:cNvPr id="62" name="Group 21"/>
              <p:cNvGrpSpPr/>
              <p:nvPr/>
            </p:nvGrpSpPr>
            <p:grpSpPr>
              <a:xfrm>
                <a:off x="2285981" y="1285861"/>
                <a:ext cx="4714903" cy="4786348"/>
                <a:chOff x="2071670" y="1357298"/>
                <a:chExt cx="4857784" cy="5000660"/>
              </a:xfrm>
            </p:grpSpPr>
            <p:sp>
              <p:nvSpPr>
                <p:cNvPr id="68" name="Oval 67"/>
                <p:cNvSpPr/>
                <p:nvPr/>
              </p:nvSpPr>
              <p:spPr>
                <a:xfrm>
                  <a:off x="3929058" y="6000768"/>
                  <a:ext cx="357190" cy="35719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5</a:t>
                  </a:r>
                  <a:endParaRPr lang="zh-CN" alt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786446" y="3000372"/>
                  <a:ext cx="357190" cy="35719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2</a:t>
                  </a:r>
                  <a:endParaRPr lang="zh-CN" alt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3929058" y="2643182"/>
                  <a:ext cx="357190" cy="35719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1</a:t>
                  </a:r>
                  <a:endParaRPr lang="zh-CN" alt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5500694" y="4643446"/>
                  <a:ext cx="357190" cy="35719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4</a:t>
                  </a:r>
                  <a:endParaRPr lang="zh-CN" alt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2071670" y="4572008"/>
                  <a:ext cx="357190" cy="35719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3</a:t>
                  </a:r>
                  <a:endParaRPr lang="zh-CN" altLang="en-US" dirty="0"/>
                </a:p>
              </p:txBody>
            </p:sp>
            <p:cxnSp>
              <p:nvCxnSpPr>
                <p:cNvPr id="73" name="Straight Connector 72"/>
                <p:cNvCxnSpPr>
                  <a:stCxn id="70" idx="6"/>
                  <a:endCxn id="69" idx="2"/>
                </p:cNvCxnSpPr>
                <p:nvPr/>
              </p:nvCxnSpPr>
              <p:spPr>
                <a:xfrm>
                  <a:off x="4286248" y="2821777"/>
                  <a:ext cx="1500198" cy="35719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Rounded Rectangle 73"/>
                <p:cNvSpPr/>
                <p:nvPr/>
              </p:nvSpPr>
              <p:spPr>
                <a:xfrm>
                  <a:off x="5072066" y="1357298"/>
                  <a:ext cx="1857388" cy="50006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Base Station</a:t>
                  </a:r>
                  <a:endParaRPr lang="zh-CN" altLang="en-US" dirty="0"/>
                </a:p>
              </p:txBody>
            </p:sp>
            <p:cxnSp>
              <p:nvCxnSpPr>
                <p:cNvPr id="75" name="Straight Connector 74"/>
                <p:cNvCxnSpPr>
                  <a:stCxn id="71" idx="0"/>
                  <a:endCxn id="69" idx="4"/>
                </p:cNvCxnSpPr>
                <p:nvPr/>
              </p:nvCxnSpPr>
              <p:spPr>
                <a:xfrm rot="5400000" flipH="1" flipV="1">
                  <a:off x="5179223" y="3857628"/>
                  <a:ext cx="1285884" cy="28575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70" idx="5"/>
                  <a:endCxn id="71" idx="1"/>
                </p:cNvCxnSpPr>
                <p:nvPr/>
              </p:nvCxnSpPr>
              <p:spPr>
                <a:xfrm rot="16200000" flipH="1">
                  <a:off x="4019625" y="3162377"/>
                  <a:ext cx="1747692" cy="1319064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68" idx="7"/>
                  <a:endCxn id="71" idx="3"/>
                </p:cNvCxnSpPr>
                <p:nvPr/>
              </p:nvCxnSpPr>
              <p:spPr>
                <a:xfrm rot="5400000" flipH="1" flipV="1">
                  <a:off x="4341096" y="4841170"/>
                  <a:ext cx="1104750" cy="1319064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>
                  <a:stCxn id="72" idx="5"/>
                  <a:endCxn id="68" idx="1"/>
                </p:cNvCxnSpPr>
                <p:nvPr/>
              </p:nvCxnSpPr>
              <p:spPr>
                <a:xfrm rot="16200000" flipH="1">
                  <a:off x="2590865" y="4662575"/>
                  <a:ext cx="1176188" cy="1604816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stCxn id="70" idx="3"/>
                  <a:endCxn id="72" idx="7"/>
                </p:cNvCxnSpPr>
                <p:nvPr/>
              </p:nvCxnSpPr>
              <p:spPr>
                <a:xfrm rot="5400000">
                  <a:off x="2340832" y="2983782"/>
                  <a:ext cx="1676254" cy="1604816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>
                  <a:endCxn id="70" idx="7"/>
                </p:cNvCxnSpPr>
                <p:nvPr/>
              </p:nvCxnSpPr>
              <p:spPr>
                <a:xfrm rot="10800000" flipV="1">
                  <a:off x="4233940" y="1857363"/>
                  <a:ext cx="1623945" cy="838127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endCxn id="69" idx="0"/>
                </p:cNvCxnSpPr>
                <p:nvPr/>
              </p:nvCxnSpPr>
              <p:spPr>
                <a:xfrm rot="5400000">
                  <a:off x="5482835" y="2339571"/>
                  <a:ext cx="1143008" cy="178595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Freeform 62"/>
              <p:cNvSpPr/>
              <p:nvPr/>
            </p:nvSpPr>
            <p:spPr>
              <a:xfrm>
                <a:off x="2330824" y="1873624"/>
                <a:ext cx="2895600" cy="2456329"/>
              </a:xfrm>
              <a:custGeom>
                <a:avLst/>
                <a:gdLst>
                  <a:gd name="connsiteX0" fmla="*/ 0 w 2895600"/>
                  <a:gd name="connsiteY0" fmla="*/ 2456329 h 2456329"/>
                  <a:gd name="connsiteX1" fmla="*/ 1488141 w 2895600"/>
                  <a:gd name="connsiteY1" fmla="*/ 887505 h 2456329"/>
                  <a:gd name="connsiteX2" fmla="*/ 1819835 w 2895600"/>
                  <a:gd name="connsiteY2" fmla="*/ 555811 h 2456329"/>
                  <a:gd name="connsiteX3" fmla="*/ 2895600 w 2895600"/>
                  <a:gd name="connsiteY3" fmla="*/ 0 h 2456329"/>
                  <a:gd name="connsiteX0" fmla="*/ 0 w 2895600"/>
                  <a:gd name="connsiteY0" fmla="*/ 2456329 h 2456329"/>
                  <a:gd name="connsiteX1" fmla="*/ 1488141 w 2895600"/>
                  <a:gd name="connsiteY1" fmla="*/ 887505 h 2456329"/>
                  <a:gd name="connsiteX2" fmla="*/ 1819835 w 2895600"/>
                  <a:gd name="connsiteY2" fmla="*/ 555811 h 2456329"/>
                  <a:gd name="connsiteX3" fmla="*/ 2203887 w 2895600"/>
                  <a:gd name="connsiteY3" fmla="*/ 332509 h 2456329"/>
                  <a:gd name="connsiteX4" fmla="*/ 2895600 w 2895600"/>
                  <a:gd name="connsiteY4" fmla="*/ 0 h 2456329"/>
                  <a:gd name="connsiteX0" fmla="*/ 0 w 2895600"/>
                  <a:gd name="connsiteY0" fmla="*/ 2456329 h 2456329"/>
                  <a:gd name="connsiteX1" fmla="*/ 1488141 w 2895600"/>
                  <a:gd name="connsiteY1" fmla="*/ 887505 h 2456329"/>
                  <a:gd name="connsiteX2" fmla="*/ 1488141 w 2895600"/>
                  <a:gd name="connsiteY2" fmla="*/ 887505 h 2456329"/>
                  <a:gd name="connsiteX3" fmla="*/ 1819835 w 2895600"/>
                  <a:gd name="connsiteY3" fmla="*/ 555811 h 2456329"/>
                  <a:gd name="connsiteX4" fmla="*/ 2203887 w 2895600"/>
                  <a:gd name="connsiteY4" fmla="*/ 332509 h 2456329"/>
                  <a:gd name="connsiteX5" fmla="*/ 2895600 w 2895600"/>
                  <a:gd name="connsiteY5" fmla="*/ 0 h 245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5600" h="2456329">
                    <a:moveTo>
                      <a:pt x="0" y="2456329"/>
                    </a:moveTo>
                    <a:lnTo>
                      <a:pt x="1488141" y="887505"/>
                    </a:lnTo>
                    <a:lnTo>
                      <a:pt x="1488141" y="887505"/>
                    </a:lnTo>
                    <a:cubicBezTo>
                      <a:pt x="1543423" y="832223"/>
                      <a:pt x="1700544" y="648310"/>
                      <a:pt x="1819835" y="555811"/>
                    </a:cubicBezTo>
                    <a:cubicBezTo>
                      <a:pt x="1879600" y="499035"/>
                      <a:pt x="2024593" y="425144"/>
                      <a:pt x="2203887" y="332509"/>
                    </a:cubicBezTo>
                    <a:lnTo>
                      <a:pt x="2895600" y="0"/>
                    </a:lnTo>
                  </a:path>
                </a:pathLst>
              </a:custGeom>
              <a:ln>
                <a:tailEnd type="triangle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6248400" y="1837765"/>
                <a:ext cx="134471" cy="1030941"/>
              </a:xfrm>
              <a:custGeom>
                <a:avLst/>
                <a:gdLst>
                  <a:gd name="connsiteX0" fmla="*/ 0 w 134471"/>
                  <a:gd name="connsiteY0" fmla="*/ 1030941 h 1030941"/>
                  <a:gd name="connsiteX1" fmla="*/ 134471 w 134471"/>
                  <a:gd name="connsiteY1" fmla="*/ 0 h 103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471" h="1030941">
                    <a:moveTo>
                      <a:pt x="0" y="1030941"/>
                    </a:moveTo>
                    <a:lnTo>
                      <a:pt x="134471" y="0"/>
                    </a:lnTo>
                  </a:path>
                </a:pathLst>
              </a:custGeom>
              <a:ln>
                <a:tailEnd type="triangle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4147671" y="1927412"/>
                <a:ext cx="1849717" cy="3675529"/>
              </a:xfrm>
              <a:custGeom>
                <a:avLst/>
                <a:gdLst>
                  <a:gd name="connsiteX0" fmla="*/ 56776 w 1849717"/>
                  <a:gd name="connsiteY0" fmla="*/ 3675529 h 3675529"/>
                  <a:gd name="connsiteX1" fmla="*/ 298823 w 1849717"/>
                  <a:gd name="connsiteY1" fmla="*/ 2321859 h 3675529"/>
                  <a:gd name="connsiteX2" fmla="*/ 1849717 w 1849717"/>
                  <a:gd name="connsiteY2" fmla="*/ 0 h 367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9717" h="3675529">
                    <a:moveTo>
                      <a:pt x="56776" y="3675529"/>
                    </a:moveTo>
                    <a:cubicBezTo>
                      <a:pt x="28388" y="3304988"/>
                      <a:pt x="0" y="2934447"/>
                      <a:pt x="298823" y="2321859"/>
                    </a:cubicBezTo>
                    <a:cubicBezTo>
                      <a:pt x="597647" y="1709271"/>
                      <a:pt x="1849717" y="0"/>
                      <a:pt x="1849717" y="0"/>
                    </a:cubicBezTo>
                  </a:path>
                </a:pathLst>
              </a:custGeom>
              <a:ln>
                <a:tailEnd type="triangle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6015318" y="1918447"/>
                <a:ext cx="691776" cy="2537012"/>
              </a:xfrm>
              <a:custGeom>
                <a:avLst/>
                <a:gdLst>
                  <a:gd name="connsiteX0" fmla="*/ 0 w 691776"/>
                  <a:gd name="connsiteY0" fmla="*/ 2537012 h 2537012"/>
                  <a:gd name="connsiteX1" fmla="*/ 591670 w 691776"/>
                  <a:gd name="connsiteY1" fmla="*/ 1308847 h 2537012"/>
                  <a:gd name="connsiteX2" fmla="*/ 600635 w 691776"/>
                  <a:gd name="connsiteY2" fmla="*/ 0 h 253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1776" h="2537012">
                    <a:moveTo>
                      <a:pt x="0" y="2537012"/>
                    </a:moveTo>
                    <a:cubicBezTo>
                      <a:pt x="245782" y="2134347"/>
                      <a:pt x="491564" y="1731682"/>
                      <a:pt x="591670" y="1308847"/>
                    </a:cubicBezTo>
                    <a:cubicBezTo>
                      <a:pt x="691776" y="886012"/>
                      <a:pt x="646205" y="443006"/>
                      <a:pt x="600635" y="0"/>
                    </a:cubicBezTo>
                  </a:path>
                </a:pathLst>
              </a:custGeom>
              <a:ln>
                <a:tailEnd type="triangle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4545106" y="1945341"/>
                <a:ext cx="1281953" cy="663388"/>
              </a:xfrm>
              <a:custGeom>
                <a:avLst/>
                <a:gdLst>
                  <a:gd name="connsiteX0" fmla="*/ 0 w 1281953"/>
                  <a:gd name="connsiteY0" fmla="*/ 663388 h 663388"/>
                  <a:gd name="connsiteX1" fmla="*/ 636494 w 1281953"/>
                  <a:gd name="connsiteY1" fmla="*/ 466165 h 663388"/>
                  <a:gd name="connsiteX2" fmla="*/ 1281953 w 1281953"/>
                  <a:gd name="connsiteY2" fmla="*/ 0 h 663388"/>
                  <a:gd name="connsiteX3" fmla="*/ 1281953 w 1281953"/>
                  <a:gd name="connsiteY3" fmla="*/ 0 h 66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1953" h="663388">
                    <a:moveTo>
                      <a:pt x="0" y="663388"/>
                    </a:moveTo>
                    <a:cubicBezTo>
                      <a:pt x="211417" y="620059"/>
                      <a:pt x="422835" y="576730"/>
                      <a:pt x="636494" y="466165"/>
                    </a:cubicBezTo>
                    <a:cubicBezTo>
                      <a:pt x="850153" y="355600"/>
                      <a:pt x="1281953" y="0"/>
                      <a:pt x="1281953" y="0"/>
                    </a:cubicBezTo>
                    <a:lnTo>
                      <a:pt x="1281953" y="0"/>
                    </a:lnTo>
                  </a:path>
                </a:pathLst>
              </a:custGeom>
              <a:ln>
                <a:tailEnd type="triangle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1" name="Picture 18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7010400" y="735964"/>
              <a:ext cx="819150" cy="77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" name="Picture 3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66509" y="2697632"/>
            <a:ext cx="5105689" cy="659930"/>
          </a:xfrm>
          <a:prstGeom prst="rect">
            <a:avLst/>
          </a:prstGeom>
          <a:noFill/>
          <a:ln/>
          <a:effectLst/>
        </p:spPr>
      </p:pic>
      <p:sp>
        <p:nvSpPr>
          <p:cNvPr id="34" name="TextBox 33"/>
          <p:cNvSpPr txBox="1"/>
          <p:nvPr/>
        </p:nvSpPr>
        <p:spPr>
          <a:xfrm>
            <a:off x="642910" y="3643314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 general, the lower bound is: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HIDDENFONTSHAPE" val="true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&#10;\usepackage{amsmath}&#10;\usepackage{color}&#10;\begin{document}&#10;\color[rgb]{0.8,0.8,0.8}&#10;&#10;$H(X_i)=h$&#10;&#10;$H(X_i | X_j) = (1 - \frac{c}{c + dist(i, j)}) h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8"/>
  <p:tag name="PICTUREFILESIZE" val="891790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usepackage{amsmath}&#10;\usepackage{color}&#10;\begin{document}&#10;\color[rgb]{1,0.5,0.5}&#10;$\mathsf{Cost}=\sum_i H(X_i) \mathsf{dis}(i,BS)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7"/>
  <p:tag name="PICTUREFILESIZE" val="358294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usepackage{amsmath}&#10;\usepackage{color}&#10;\begin{document}&#10;\color[rgb]{0.7,0.7,1}&#10;$H(X)=-\sum_{x\in \mathcal{X}}p(x)\log p(x)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0"/>
  <p:tag name="PICTUREFILESIZE" val="434678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usepackage{amsmath}&#10;\usepackage{color}&#10;\begin{document}&#10;\color[rgb]{1,0.5,0.5}&#10;$\sum_i H(X_i\mid X_1,\ldots, X_{i-1}) \mathsf{dis}(i,BS)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0"/>
  <p:tag name="PICTUREFILESIZE" val="458578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&#10;\usepackage{amsmath}&#10;\usepackage{color}&#10;\begin{document}&#10;\color[rgb]{0.6,0.9,0.6}&#10;\begin{align*}&#10;&amp; H(X_1)+H(X_2|X_1)+H(X_3|X_1,X_2)\times 2 \\&#10;&amp;H(X_4|X_1,X_2,X_3)\times 2 +H(X_5|X_1,...,X_4)\times 3&#10;\end{align*}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01"/>
  <p:tag name="PICTUREFILESIZE" val="1452494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usepackage{amsmath}&#10;\usepackage{color}&#10;\begin{document}&#10;\color[rgb]{0.8,0.8,0.8}&#10;$\left({1\over 1+2\epsilon (\mathsf{d}_{avg}-1/2)}(\ln(\Delta)+1)+2&#10;\right)$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6"/>
  <p:tag name="PICTUREFILESIZE" val="9588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&#10;\usepackage{amsmath}&#10;\usepackage{color}&#10;\begin{document}&#10;\color[rgb]{0.9,0.8,1}&#10;\begin{align*}&#10;&amp; \mathsf{Cost}(\mathcal{TS}) =&#10;\min_{v_j\in T_j, j\in S} ( c(r,\{v_j\}_{j\in S})H(X_r)  + \sum_{j\in S} H(X_{v_j}|X_r)&#10;\mathsf{dis}(v_j,BS)) \\&#10;&amp; \mathsf{Cost}\text{-}\mathsf{effectiveness}(\mathcal{TS})&#10; =\mathsf{Cost}(\mathcal{TS}) / \#components&#10;\end{align*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9"/>
  <p:tag name="PICTUREFILESIZE" val="3349878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&#10;\usepackage{amsmath}&#10;\usepackage{color}&#10;\begin{document}&#10;\color[rgb]{0.9,0.8,1}&#10;\begin{align*}&#10;&amp; \mathsf{Cost}(\mathcal{TS}) =&#10;\min_{v_j\in T_j, j\in S} ( c(r,\{v_j\}_{j\in S})H(X_r)  + \sum_{j\in S} H(X_{v_j}|X_r)&#10;\mathsf{dis}(v_j,BS)) \\&#10;&amp; \mathsf{Cost}\text{-}\mathsf{effectiveness}(\mathcal{TS})&#10; =\mathsf{Cost}(\mathcal{TS}) / \#components&#10;\end{align*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9"/>
  <p:tag name="PICTUREFILESIZE" val="3349878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&#10;\usepackage{amsmath}&#10;\usepackage{color}&#10;\begin{document}&#10;\color[rgb]{0.9,0.8,1}&#10;\begin{align*}&#10;&amp; \mathsf{Cost}(\mathcal{TS}) =&#10;\min_{v_j\in T_j, j\in S} ( H(X_r)  + \sum_{j\in S} H(X_{v_j}|X_r)&#10;\mathsf{dis}(v_j,BS)) \\&#10;\end{align*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3"/>
  <p:tag name="PICTUREFILESIZE" val="1689078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1789</TotalTime>
  <Words>1492</Words>
  <Application>Microsoft Office PowerPoint</Application>
  <PresentationFormat>On-screen Show (4:3)</PresentationFormat>
  <Paragraphs>277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黑体</vt:lpstr>
      <vt:lpstr>CMSS10</vt:lpstr>
      <vt:lpstr>CMR10</vt:lpstr>
      <vt:lpstr>CMEX10</vt:lpstr>
      <vt:lpstr>CMMI7</vt:lpstr>
      <vt:lpstr>CMMI10</vt:lpstr>
      <vt:lpstr>CMSY10ORIG</vt:lpstr>
      <vt:lpstr>CMR7</vt:lpstr>
      <vt:lpstr>CMSS8</vt:lpstr>
      <vt:lpstr>CMMI5</vt:lpstr>
      <vt:lpstr>CMSY7</vt:lpstr>
      <vt:lpstr>Franklin Gothic Book</vt:lpstr>
      <vt:lpstr>Wingdings 2</vt:lpstr>
      <vt:lpstr>cmsy10</vt:lpstr>
      <vt:lpstr>ＭＳ ゴシック</vt:lpstr>
      <vt:lpstr>Calibri</vt:lpstr>
      <vt:lpstr>Technic</vt:lpstr>
      <vt:lpstr>Slide 1</vt:lpstr>
      <vt:lpstr>Data Collection in WSN</vt:lpstr>
      <vt:lpstr>Data Collection in WSN</vt:lpstr>
      <vt:lpstr>Data Collection in WSN</vt:lpstr>
      <vt:lpstr>Data Collection in WSN</vt:lpstr>
      <vt:lpstr>Motivation</vt:lpstr>
      <vt:lpstr>Motivation</vt:lpstr>
      <vt:lpstr>Motivation</vt:lpstr>
      <vt:lpstr>DSC Lower Bound</vt:lpstr>
      <vt:lpstr>Compression Trees</vt:lpstr>
      <vt:lpstr>Compression Trees</vt:lpstr>
      <vt:lpstr>Problem Formulation</vt:lpstr>
      <vt:lpstr>Our Results</vt:lpstr>
      <vt:lpstr>Related Work</vt:lpstr>
      <vt:lpstr>Uniform Entropies</vt:lpstr>
      <vt:lpstr>Uniform Entropies</vt:lpstr>
      <vt:lpstr>Unifrom Entropies</vt:lpstr>
      <vt:lpstr>Greedy Framework</vt:lpstr>
      <vt:lpstr>Greedy Framework</vt:lpstr>
      <vt:lpstr>Greedy Framework</vt:lpstr>
      <vt:lpstr>Greedy Framework</vt:lpstr>
      <vt:lpstr>Greedy Framework-Subgraph</vt:lpstr>
      <vt:lpstr>Greedy Framework-Subgraph</vt:lpstr>
      <vt:lpstr>Simulations</vt:lpstr>
      <vt:lpstr>Future Directions</vt:lpstr>
    </vt:vector>
  </TitlesOfParts>
  <Company>bt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lijian</dc:creator>
  <cp:lastModifiedBy>Jian Li</cp:lastModifiedBy>
  <cp:revision>170</cp:revision>
  <dcterms:created xsi:type="dcterms:W3CDTF">2010-03-13T04:48:12Z</dcterms:created>
  <dcterms:modified xsi:type="dcterms:W3CDTF">2010-03-13T15:54:52Z</dcterms:modified>
</cp:coreProperties>
</file>